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sldIdLst>
    <p:sldId id="256" r:id="rId2"/>
    <p:sldId id="278" r:id="rId3"/>
    <p:sldId id="270" r:id="rId4"/>
    <p:sldId id="357" r:id="rId5"/>
    <p:sldId id="288" r:id="rId6"/>
    <p:sldId id="358" r:id="rId7"/>
    <p:sldId id="370" r:id="rId8"/>
    <p:sldId id="356" r:id="rId9"/>
    <p:sldId id="360" r:id="rId10"/>
    <p:sldId id="361" r:id="rId11"/>
    <p:sldId id="367" r:id="rId12"/>
    <p:sldId id="297" r:id="rId13"/>
    <p:sldId id="371" r:id="rId14"/>
    <p:sldId id="368" r:id="rId15"/>
    <p:sldId id="374" r:id="rId16"/>
    <p:sldId id="316" r:id="rId17"/>
    <p:sldId id="317" r:id="rId18"/>
    <p:sldId id="318" r:id="rId19"/>
    <p:sldId id="376" r:id="rId20"/>
  </p:sldIdLst>
  <p:sldSz cx="9144000" cy="5130800"/>
  <p:notesSz cx="6858000" cy="9144000"/>
  <p:defaultTextStyle>
    <a:lvl1pPr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1pPr>
    <a:lvl2pPr indent="457200"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2pPr>
    <a:lvl3pPr indent="914400"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3pPr>
    <a:lvl4pPr indent="1371600"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4pPr>
    <a:lvl5pPr indent="1828800"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5pPr>
    <a:lvl6pPr indent="2286000"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6pPr>
    <a:lvl7pPr indent="2743200"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7pPr>
    <a:lvl8pPr indent="3200400"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8pPr>
    <a:lvl9pPr indent="3657600"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16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00FF"/>
    <a:srgbClr val="57091C"/>
    <a:srgbClr val="E8E8E8"/>
    <a:srgbClr val="CC0066"/>
    <a:srgbClr val="E7FDE8"/>
    <a:srgbClr val="EDEAFA"/>
    <a:srgbClr val="13374D"/>
    <a:srgbClr val="FDE7F7"/>
    <a:srgbClr val="ECE7FD"/>
    <a:srgbClr val="007E2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27F97BB-C833-4FB7-BDE5-3F7075034690}" styleName="主题样式 2 - 强调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44" d="100"/>
          <a:sy n="144" d="100"/>
        </p:scale>
        <p:origin x="-684" y="-102"/>
      </p:cViewPr>
      <p:guideLst>
        <p:guide orient="horz" pos="1616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.wmf"/><Relationship Id="rId2" Type="http://schemas.openxmlformats.org/officeDocument/2006/relationships/image" Target="../media/image13.wmf"/><Relationship Id="rId1" Type="http://schemas.openxmlformats.org/officeDocument/2006/relationships/image" Target="../media/image12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Shape 35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36" name="Shape 36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</p:spTree>
    <p:extLst>
      <p:ext uri="{BB962C8B-B14F-4D97-AF65-F5344CB8AC3E}">
        <p14:creationId xmlns:p14="http://schemas.microsoft.com/office/powerpoint/2010/main" val="1975356435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1pPr>
    <a:lvl2pPr indent="2286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2pPr>
    <a:lvl3pPr indent="4572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3pPr>
    <a:lvl4pPr indent="6858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4pPr>
    <a:lvl5pPr indent="9144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5pPr>
    <a:lvl6pPr indent="11430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6pPr>
    <a:lvl7pPr indent="13716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7pPr>
    <a:lvl8pPr indent="16002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8pPr>
    <a:lvl9pPr indent="18288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5"/>
          <p:cNvSpPr>
            <a:spLocks noGrp="1"/>
          </p:cNvSpPr>
          <p:nvPr>
            <p:ph type="title" hasCustomPrompt="1"/>
          </p:nvPr>
        </p:nvSpPr>
        <p:spPr>
          <a:xfrm>
            <a:off x="1143000" y="0"/>
            <a:ext cx="6858000" cy="2632075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 lvl="0">
              <a:defRPr sz="1800"/>
            </a:pPr>
            <a:r>
              <a:rPr sz="6000"/>
              <a:t>标题文本</a:t>
            </a:r>
          </a:p>
        </p:txBody>
      </p:sp>
      <p:sp>
        <p:nvSpPr>
          <p:cNvPr id="6" name="Shape 6"/>
          <p:cNvSpPr>
            <a:spLocks noGrp="1"/>
          </p:cNvSpPr>
          <p:nvPr>
            <p:ph type="body" idx="1" hasCustomPrompt="1"/>
          </p:nvPr>
        </p:nvSpPr>
        <p:spPr>
          <a:xfrm>
            <a:off x="1143000" y="2700338"/>
            <a:ext cx="6858000" cy="2430462"/>
          </a:xfrm>
          <a:prstGeom prst="rect">
            <a:avLst/>
          </a:prstGeom>
        </p:spPr>
        <p:txBody>
          <a:bodyPr/>
          <a:lstStyle>
            <a:lvl1pPr marL="0" indent="0" algn="ctr">
              <a:spcBef>
                <a:spcPts val="500"/>
              </a:spcBef>
              <a:buSzTx/>
              <a:buNone/>
              <a:defRPr sz="2400"/>
            </a:lvl1pPr>
            <a:lvl2pPr marL="0" indent="457200" algn="ctr">
              <a:spcBef>
                <a:spcPts val="500"/>
              </a:spcBef>
              <a:buSzTx/>
              <a:buNone/>
              <a:defRPr sz="2400"/>
            </a:lvl2pPr>
            <a:lvl3pPr marL="0" indent="914400" algn="ctr">
              <a:spcBef>
                <a:spcPts val="500"/>
              </a:spcBef>
              <a:buSzTx/>
              <a:buNone/>
              <a:defRPr sz="2400"/>
            </a:lvl3pPr>
            <a:lvl4pPr marL="0" indent="1371600" algn="ctr">
              <a:spcBef>
                <a:spcPts val="500"/>
              </a:spcBef>
              <a:buSzTx/>
              <a:buNone/>
              <a:defRPr sz="2400"/>
            </a:lvl4pPr>
            <a:lvl5pPr marL="0" indent="1828800" algn="ctr">
              <a:spcBef>
                <a:spcPts val="500"/>
              </a:spcBef>
              <a:buSzTx/>
              <a:buNone/>
              <a:defRPr sz="2400"/>
            </a:lvl5pPr>
          </a:lstStyle>
          <a:p>
            <a:pPr lvl="0">
              <a:defRPr sz="1800"/>
            </a:pPr>
            <a:r>
              <a:rPr sz="2400"/>
              <a:t>正文级别 1</a:t>
            </a:r>
          </a:p>
          <a:p>
            <a:pPr lvl="1">
              <a:defRPr sz="1800"/>
            </a:pPr>
            <a:r>
              <a:rPr sz="2400"/>
              <a:t>正文级别 2</a:t>
            </a:r>
          </a:p>
          <a:p>
            <a:pPr lvl="2">
              <a:defRPr sz="1800"/>
            </a:pPr>
            <a:r>
              <a:rPr sz="2400"/>
              <a:t>正文级别 3</a:t>
            </a:r>
          </a:p>
          <a:p>
            <a:pPr lvl="3">
              <a:defRPr sz="1800"/>
            </a:pPr>
            <a:r>
              <a:rPr sz="2400"/>
              <a:t>正文级别 4</a:t>
            </a:r>
          </a:p>
          <a:p>
            <a:pPr lvl="4">
              <a:defRPr sz="1800"/>
            </a:pPr>
            <a:r>
              <a:rPr sz="2400"/>
              <a:t>正文级别 5</a:t>
            </a: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7864747" y="126477"/>
            <a:ext cx="1135204" cy="341359"/>
            <a:chOff x="468128" y="370735"/>
            <a:chExt cx="1135204" cy="341359"/>
          </a:xfrm>
        </p:grpSpPr>
        <p:pic>
          <p:nvPicPr>
            <p:cNvPr id="2" name="图片 1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9670" y="370735"/>
              <a:ext cx="490406" cy="177473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128" y="558194"/>
              <a:ext cx="1135204" cy="153900"/>
            </a:xfrm>
            <a:prstGeom prst="rect">
              <a:avLst/>
            </a:prstGeom>
          </p:spPr>
        </p:pic>
      </p:grp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hape 32"/>
          <p:cNvSpPr>
            <a:spLocks noGrp="1"/>
          </p:cNvSpPr>
          <p:nvPr>
            <p:ph type="title" hasCustomPrompt="1"/>
          </p:nvPr>
        </p:nvSpPr>
        <p:spPr>
          <a:xfrm>
            <a:off x="6543675" y="273050"/>
            <a:ext cx="1971675" cy="4857750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33" name="Shape 33"/>
          <p:cNvSpPr>
            <a:spLocks noGrp="1"/>
          </p:cNvSpPr>
          <p:nvPr>
            <p:ph type="body" idx="1" hasCustomPrompt="1"/>
          </p:nvPr>
        </p:nvSpPr>
        <p:spPr>
          <a:xfrm>
            <a:off x="628650" y="273050"/>
            <a:ext cx="5762625" cy="4857750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>
            <a:spLocks noGrp="1"/>
          </p:cNvSpPr>
          <p:nvPr>
            <p:ph type="title" hasCustomPrompt="1"/>
          </p:nvPr>
        </p:nvSpPr>
        <p:spPr>
          <a:xfrm>
            <a:off x="623887" y="0"/>
            <a:ext cx="7886701" cy="3421064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 lvl="0">
              <a:defRPr sz="1800"/>
            </a:pPr>
            <a:r>
              <a:rPr sz="6000"/>
              <a:t>标题文本</a:t>
            </a:r>
          </a:p>
        </p:txBody>
      </p:sp>
      <p:sp>
        <p:nvSpPr>
          <p:cNvPr id="12" name="Shape 12"/>
          <p:cNvSpPr>
            <a:spLocks noGrp="1"/>
          </p:cNvSpPr>
          <p:nvPr>
            <p:ph type="body" idx="1" hasCustomPrompt="1"/>
          </p:nvPr>
        </p:nvSpPr>
        <p:spPr>
          <a:xfrm>
            <a:off x="623887" y="3441700"/>
            <a:ext cx="7886701" cy="16891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500"/>
              </a:spcBef>
              <a:buSzTx/>
              <a:buNone/>
              <a:defRPr sz="2400"/>
            </a:lvl1pPr>
            <a:lvl2pPr marL="0" indent="457200">
              <a:spcBef>
                <a:spcPts val="500"/>
              </a:spcBef>
              <a:buSzTx/>
              <a:buNone/>
              <a:defRPr sz="2400"/>
            </a:lvl2pPr>
            <a:lvl3pPr marL="0" indent="914400">
              <a:spcBef>
                <a:spcPts val="500"/>
              </a:spcBef>
              <a:buSzTx/>
              <a:buNone/>
              <a:defRPr sz="2400"/>
            </a:lvl3pPr>
            <a:lvl4pPr marL="0" indent="1371600">
              <a:spcBef>
                <a:spcPts val="500"/>
              </a:spcBef>
              <a:buSzTx/>
              <a:buNone/>
              <a:defRPr sz="2400"/>
            </a:lvl4pPr>
            <a:lvl5pPr marL="0" indent="1828800">
              <a:spcBef>
                <a:spcPts val="500"/>
              </a:spcBef>
              <a:buSzTx/>
              <a:buNone/>
              <a:defRPr sz="2400"/>
            </a:lvl5pPr>
          </a:lstStyle>
          <a:p>
            <a:pPr lvl="0">
              <a:defRPr sz="1800"/>
            </a:pPr>
            <a:r>
              <a:rPr sz="2400"/>
              <a:t>正文级别 1</a:t>
            </a:r>
          </a:p>
          <a:p>
            <a:pPr lvl="1">
              <a:defRPr sz="1800"/>
            </a:pPr>
            <a:r>
              <a:rPr sz="2400"/>
              <a:t>正文级别 2</a:t>
            </a:r>
          </a:p>
          <a:p>
            <a:pPr lvl="2">
              <a:defRPr sz="1800"/>
            </a:pPr>
            <a:r>
              <a:rPr sz="2400"/>
              <a:t>正文级别 3</a:t>
            </a:r>
          </a:p>
          <a:p>
            <a:pPr lvl="3">
              <a:defRPr sz="1800"/>
            </a:pPr>
            <a:r>
              <a:rPr sz="2400"/>
              <a:t>正文级别 4</a:t>
            </a:r>
          </a:p>
          <a:p>
            <a:pPr lvl="4">
              <a:defRPr sz="1800"/>
            </a:pPr>
            <a:r>
              <a:rPr sz="2400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15" name="Shape 15"/>
          <p:cNvSpPr>
            <a:spLocks noGrp="1"/>
          </p:cNvSpPr>
          <p:nvPr>
            <p:ph type="body" idx="1" hasCustomPrompt="1"/>
          </p:nvPr>
        </p:nvSpPr>
        <p:spPr>
          <a:xfrm>
            <a:off x="628650" y="1368425"/>
            <a:ext cx="3867150" cy="3762375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7864747" y="126477"/>
            <a:ext cx="1135204" cy="341359"/>
            <a:chOff x="468128" y="370735"/>
            <a:chExt cx="1135204" cy="341359"/>
          </a:xfrm>
        </p:grpSpPr>
        <p:pic>
          <p:nvPicPr>
            <p:cNvPr id="5" name="图片 4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9670" y="370735"/>
              <a:ext cx="490406" cy="177473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128" y="558194"/>
              <a:ext cx="1135204" cy="153900"/>
            </a:xfrm>
            <a:prstGeom prst="rect">
              <a:avLst/>
            </a:prstGeom>
          </p:spPr>
        </p:pic>
      </p:grp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/>
          </p:cNvSpPr>
          <p:nvPr>
            <p:ph type="title" hasCustomPrompt="1"/>
          </p:nvPr>
        </p:nvSpPr>
        <p:spPr>
          <a:xfrm>
            <a:off x="630237" y="273050"/>
            <a:ext cx="7886701" cy="995363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18" name="Shape 18"/>
          <p:cNvSpPr>
            <a:spLocks noGrp="1"/>
          </p:cNvSpPr>
          <p:nvPr>
            <p:ph type="body" idx="1" hasCustomPrompt="1"/>
          </p:nvPr>
        </p:nvSpPr>
        <p:spPr>
          <a:xfrm>
            <a:off x="630237" y="1260475"/>
            <a:ext cx="3868739" cy="617538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500"/>
              </a:spcBef>
              <a:buSzTx/>
              <a:buNone/>
              <a:defRPr sz="2400" b="1"/>
            </a:lvl1pPr>
            <a:lvl2pPr marL="0" indent="457200">
              <a:spcBef>
                <a:spcPts val="500"/>
              </a:spcBef>
              <a:buSzTx/>
              <a:buNone/>
              <a:defRPr sz="2400" b="1"/>
            </a:lvl2pPr>
            <a:lvl3pPr marL="0" indent="914400">
              <a:spcBef>
                <a:spcPts val="500"/>
              </a:spcBef>
              <a:buSzTx/>
              <a:buNone/>
              <a:defRPr sz="2400" b="1"/>
            </a:lvl3pPr>
            <a:lvl4pPr marL="0" indent="1371600">
              <a:spcBef>
                <a:spcPts val="500"/>
              </a:spcBef>
              <a:buSzTx/>
              <a:buNone/>
              <a:defRPr sz="2400" b="1"/>
            </a:lvl4pPr>
            <a:lvl5pPr marL="0" indent="1828800">
              <a:spcBef>
                <a:spcPts val="500"/>
              </a:spcBef>
              <a:buSzTx/>
              <a:buNone/>
              <a:defRPr sz="2400" b="1"/>
            </a:lvl5pPr>
          </a:lstStyle>
          <a:p>
            <a:pPr lvl="0">
              <a:defRPr sz="1800" b="0"/>
            </a:pPr>
            <a:r>
              <a:rPr sz="2400" b="1"/>
              <a:t>正文级别 1</a:t>
            </a:r>
          </a:p>
          <a:p>
            <a:pPr lvl="1">
              <a:defRPr sz="1800" b="0"/>
            </a:pPr>
            <a:r>
              <a:rPr sz="2400" b="1"/>
              <a:t>正文级别 2</a:t>
            </a:r>
          </a:p>
          <a:p>
            <a:pPr lvl="2">
              <a:defRPr sz="1800" b="0"/>
            </a:pPr>
            <a:r>
              <a:rPr sz="2400" b="1"/>
              <a:t>正文级别 3</a:t>
            </a:r>
          </a:p>
          <a:p>
            <a:pPr lvl="3">
              <a:defRPr sz="1800" b="0"/>
            </a:pPr>
            <a:r>
              <a:rPr sz="2400" b="1"/>
              <a:t>正文级别 4</a:t>
            </a:r>
          </a:p>
          <a:p>
            <a:pPr lvl="4">
              <a:defRPr sz="1800" b="0"/>
            </a:pPr>
            <a:r>
              <a:rPr sz="2400" b="1"/>
              <a:t>正文级别 5</a:t>
            </a: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7864747" y="126477"/>
            <a:ext cx="1135204" cy="341359"/>
            <a:chOff x="468128" y="370735"/>
            <a:chExt cx="1135204" cy="341359"/>
          </a:xfrm>
        </p:grpSpPr>
        <p:pic>
          <p:nvPicPr>
            <p:cNvPr id="5" name="图片 4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9670" y="370735"/>
              <a:ext cx="490406" cy="177473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128" y="558194"/>
              <a:ext cx="1135204" cy="153900"/>
            </a:xfrm>
            <a:prstGeom prst="rect">
              <a:avLst/>
            </a:prstGeom>
          </p:spPr>
        </p:pic>
      </p:grp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>
            <a:spLocks noGrp="1"/>
          </p:cNvSpPr>
          <p:nvPr>
            <p:ph type="title" hasCustomPrompt="1"/>
          </p:nvPr>
        </p:nvSpPr>
        <p:spPr>
          <a:xfrm>
            <a:off x="628650" y="273050"/>
            <a:ext cx="7886700" cy="995363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grpSp>
        <p:nvGrpSpPr>
          <p:cNvPr id="3" name="组合 2"/>
          <p:cNvGrpSpPr/>
          <p:nvPr userDrawn="1"/>
        </p:nvGrpSpPr>
        <p:grpSpPr>
          <a:xfrm>
            <a:off x="7864747" y="126477"/>
            <a:ext cx="1135204" cy="341359"/>
            <a:chOff x="468128" y="370735"/>
            <a:chExt cx="1135204" cy="341359"/>
          </a:xfrm>
        </p:grpSpPr>
        <p:pic>
          <p:nvPicPr>
            <p:cNvPr id="4" name="图片 3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9670" y="370735"/>
              <a:ext cx="490406" cy="177473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128" y="558194"/>
              <a:ext cx="1135204" cy="153900"/>
            </a:xfrm>
            <a:prstGeom prst="rect">
              <a:avLst/>
            </a:prstGeom>
          </p:spPr>
        </p:pic>
      </p:grp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Shape 23"/>
          <p:cNvSpPr>
            <a:spLocks noGrp="1"/>
          </p:cNvSpPr>
          <p:nvPr>
            <p:ph type="title" hasCustomPrompt="1"/>
          </p:nvPr>
        </p:nvSpPr>
        <p:spPr>
          <a:xfrm>
            <a:off x="630237" y="0"/>
            <a:ext cx="2949576" cy="154305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 lvl="0">
              <a:defRPr sz="1800"/>
            </a:pPr>
            <a:r>
              <a:rPr sz="3200"/>
              <a:t>标题文本</a:t>
            </a:r>
          </a:p>
        </p:txBody>
      </p:sp>
      <p:sp>
        <p:nvSpPr>
          <p:cNvPr id="24" name="Shape 24"/>
          <p:cNvSpPr>
            <a:spLocks noGrp="1"/>
          </p:cNvSpPr>
          <p:nvPr>
            <p:ph type="body" idx="1" hasCustomPrompt="1"/>
          </p:nvPr>
        </p:nvSpPr>
        <p:spPr>
          <a:xfrm>
            <a:off x="3887787" y="739775"/>
            <a:ext cx="4629151" cy="4391025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>
            <a:spLocks noGrp="1"/>
          </p:cNvSpPr>
          <p:nvPr>
            <p:ph type="title" hasCustomPrompt="1"/>
          </p:nvPr>
        </p:nvSpPr>
        <p:spPr>
          <a:xfrm>
            <a:off x="630237" y="0"/>
            <a:ext cx="2949576" cy="154305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 lvl="0">
              <a:defRPr sz="1800"/>
            </a:pPr>
            <a:r>
              <a:rPr sz="3200"/>
              <a:t>标题文本</a:t>
            </a:r>
          </a:p>
        </p:txBody>
      </p:sp>
      <p:sp>
        <p:nvSpPr>
          <p:cNvPr id="27" name="Shape 27"/>
          <p:cNvSpPr>
            <a:spLocks noGrp="1"/>
          </p:cNvSpPr>
          <p:nvPr>
            <p:ph type="body" idx="1" hasCustomPrompt="1"/>
          </p:nvPr>
        </p:nvSpPr>
        <p:spPr>
          <a:xfrm>
            <a:off x="630237" y="1543050"/>
            <a:ext cx="2949576" cy="358775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300"/>
              </a:spcBef>
              <a:buSzTx/>
              <a:buNone/>
              <a:defRPr sz="1600"/>
            </a:lvl1pPr>
            <a:lvl2pPr marL="0" indent="457200">
              <a:spcBef>
                <a:spcPts val="300"/>
              </a:spcBef>
              <a:buSzTx/>
              <a:buNone/>
              <a:defRPr sz="1600"/>
            </a:lvl2pPr>
            <a:lvl3pPr marL="0" indent="914400">
              <a:spcBef>
                <a:spcPts val="300"/>
              </a:spcBef>
              <a:buSzTx/>
              <a:buNone/>
              <a:defRPr sz="1600"/>
            </a:lvl3pPr>
            <a:lvl4pPr marL="0" indent="1371600">
              <a:spcBef>
                <a:spcPts val="300"/>
              </a:spcBef>
              <a:buSzTx/>
              <a:buNone/>
              <a:defRPr sz="1600"/>
            </a:lvl4pPr>
            <a:lvl5pPr marL="0" indent="1828800">
              <a:spcBef>
                <a:spcPts val="300"/>
              </a:spcBef>
              <a:buSzTx/>
              <a:buNone/>
              <a:defRPr sz="1600"/>
            </a:lvl5pPr>
          </a:lstStyle>
          <a:p>
            <a:pPr lvl="0">
              <a:defRPr sz="1800"/>
            </a:pPr>
            <a:r>
              <a:rPr sz="1600"/>
              <a:t>正文级别 1</a:t>
            </a:r>
          </a:p>
          <a:p>
            <a:pPr lvl="1">
              <a:defRPr sz="1800"/>
            </a:pPr>
            <a:r>
              <a:rPr sz="1600"/>
              <a:t>正文级别 2</a:t>
            </a:r>
          </a:p>
          <a:p>
            <a:pPr lvl="2">
              <a:defRPr sz="1800"/>
            </a:pPr>
            <a:r>
              <a:rPr sz="1600"/>
              <a:t>正文级别 3</a:t>
            </a:r>
          </a:p>
          <a:p>
            <a:pPr lvl="3">
              <a:defRPr sz="1800"/>
            </a:pPr>
            <a:r>
              <a:rPr sz="1600"/>
              <a:t>正文级别 4</a:t>
            </a:r>
          </a:p>
          <a:p>
            <a:pPr lvl="4">
              <a:defRPr sz="1800"/>
            </a:pPr>
            <a:r>
              <a:rPr sz="1600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30" name="Shape 30"/>
          <p:cNvSpPr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/>
          </p:cNvSpPr>
          <p:nvPr>
            <p:ph type="title"/>
          </p:nvPr>
        </p:nvSpPr>
        <p:spPr>
          <a:xfrm>
            <a:off x="628650" y="273050"/>
            <a:ext cx="7886700" cy="1095375"/>
          </a:xfrm>
          <a:prstGeom prst="rect">
            <a:avLst/>
          </a:prstGeom>
          <a:ln w="12700">
            <a:miter lim="400000"/>
          </a:ln>
        </p:spPr>
        <p:txBody>
          <a:bodyPr lIns="45719" rIns="45719"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3" name="Shape 3"/>
          <p:cNvSpPr>
            <a:spLocks noGrp="1"/>
          </p:cNvSpPr>
          <p:nvPr>
            <p:ph type="body" idx="1"/>
          </p:nvPr>
        </p:nvSpPr>
        <p:spPr>
          <a:xfrm>
            <a:off x="628650" y="1368425"/>
            <a:ext cx="7886700" cy="3762375"/>
          </a:xfrm>
          <a:prstGeom prst="rect">
            <a:avLst/>
          </a:prstGeom>
          <a:ln w="12700">
            <a:miter lim="400000"/>
          </a:ln>
        </p:spPr>
        <p:txBody>
          <a:bodyPr lIns="45719" rIns="45719"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7450969" y="126477"/>
            <a:ext cx="1433080" cy="430931"/>
            <a:chOff x="468128" y="370735"/>
            <a:chExt cx="1135204" cy="341359"/>
          </a:xfrm>
        </p:grpSpPr>
        <p:pic>
          <p:nvPicPr>
            <p:cNvPr id="8" name="图片 7"/>
            <p:cNvPicPr>
              <a:picLocks noChangeAspect="1"/>
            </p:cNvPicPr>
            <p:nvPr userDrawn="1"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9670" y="370735"/>
              <a:ext cx="490406" cy="177473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128" y="558194"/>
              <a:ext cx="1135204" cy="153900"/>
            </a:xfrm>
            <a:prstGeom prst="rect">
              <a:avLst/>
            </a:prstGeom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ransition spd="med"/>
  <p:txStyles>
    <p:titleStyle>
      <a:lvl1pPr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1pPr>
      <a:lvl2pPr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2pPr>
      <a:lvl3pPr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3pPr>
      <a:lvl4pPr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4pPr>
      <a:lvl5pPr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5pPr>
      <a:lvl6pPr indent="457200"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6pPr>
      <a:lvl7pPr indent="914400"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7pPr>
      <a:lvl8pPr indent="1371600"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8pPr>
      <a:lvl9pPr indent="1828800"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9pPr>
    </p:titleStyle>
    <p:bodyStyle>
      <a:lvl1pPr marL="342900" indent="-342900">
        <a:spcBef>
          <a:spcPts val="700"/>
        </a:spcBef>
        <a:buSzPct val="100000"/>
        <a:buChar char="•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1pPr>
      <a:lvl2pPr marL="783590" indent="-326390">
        <a:spcBef>
          <a:spcPts val="700"/>
        </a:spcBef>
        <a:buSzPct val="100000"/>
        <a:buChar char="–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2pPr>
      <a:lvl3pPr marL="1219200" indent="-304800">
        <a:spcBef>
          <a:spcPts val="700"/>
        </a:spcBef>
        <a:buSzPct val="100000"/>
        <a:buChar char="•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3pPr>
      <a:lvl4pPr marL="1737360" indent="-365760">
        <a:spcBef>
          <a:spcPts val="700"/>
        </a:spcBef>
        <a:buSzPct val="100000"/>
        <a:buChar char="–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4pPr>
      <a:lvl5pPr marL="2194560" indent="-365760">
        <a:spcBef>
          <a:spcPts val="700"/>
        </a:spcBef>
        <a:buSzPct val="100000"/>
        <a:buChar char="»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5pPr>
      <a:lvl6pPr marL="2692400" indent="-406400">
        <a:spcBef>
          <a:spcPts val="700"/>
        </a:spcBef>
        <a:buSzPct val="100000"/>
        <a:buChar char="•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6pPr>
      <a:lvl7pPr marL="3149600" indent="-406400">
        <a:spcBef>
          <a:spcPts val="700"/>
        </a:spcBef>
        <a:buSzPct val="100000"/>
        <a:buChar char="•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7pPr>
      <a:lvl8pPr marL="3606800" indent="-406400">
        <a:spcBef>
          <a:spcPts val="700"/>
        </a:spcBef>
        <a:buSzPct val="100000"/>
        <a:buChar char="•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8pPr>
      <a:lvl9pPr marL="4064000" indent="-406400">
        <a:spcBef>
          <a:spcPts val="700"/>
        </a:spcBef>
        <a:buSzPct val="100000"/>
        <a:buChar char="•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9pPr>
    </p:bodyStyle>
    <p:otherStyle>
      <a:lvl1pPr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1pPr>
      <a:lvl2pPr indent="4572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2pPr>
      <a:lvl3pPr indent="9144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3pPr>
      <a:lvl4pPr indent="13716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4pPr>
      <a:lvl5pPr indent="18288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5pPr>
      <a:lvl6pPr indent="22860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6pPr>
      <a:lvl7pPr indent="27432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7pPr>
      <a:lvl8pPr indent="32004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8pPr>
      <a:lvl9pPr indent="36576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18.png"/><Relationship Id="rId4" Type="http://schemas.openxmlformats.org/officeDocument/2006/relationships/oleObject" Target="../embeddings/oleObject5.bin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20.wmf"/><Relationship Id="rId4" Type="http://schemas.openxmlformats.org/officeDocument/2006/relationships/oleObject" Target="../embeddings/oleObject6.bin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5.vml"/><Relationship Id="rId5" Type="http://schemas.openxmlformats.org/officeDocument/2006/relationships/image" Target="../media/image21.wmf"/><Relationship Id="rId4" Type="http://schemas.openxmlformats.org/officeDocument/2006/relationships/oleObject" Target="../embeddings/oleObject7.bin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9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1.wmf"/><Relationship Id="rId4" Type="http://schemas.openxmlformats.org/officeDocument/2006/relationships/oleObject" Target="../embeddings/oleObject1.bin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wmf"/><Relationship Id="rId3" Type="http://schemas.openxmlformats.org/officeDocument/2006/relationships/oleObject" Target="../embeddings/oleObject2.bin"/><Relationship Id="rId7" Type="http://schemas.openxmlformats.org/officeDocument/2006/relationships/oleObject" Target="../embeddings/oleObject4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3.w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12.wm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332747" y="1934396"/>
            <a:ext cx="1829733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物理</a:t>
            </a:r>
            <a:endParaRPr kumimoji="0" lang="zh-CN" altLang="en-US" sz="2400" b="1" i="0" u="none" strike="noStrike" cap="none" spc="0" normalizeH="0" dirty="0">
              <a:ln>
                <a:noFill/>
              </a:ln>
              <a:solidFill>
                <a:schemeClr val="bg1"/>
              </a:solidFill>
              <a:effectLst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Arial" panose="020B0706020202030204"/>
            </a:endParaRPr>
          </a:p>
        </p:txBody>
      </p:sp>
      <p:sp>
        <p:nvSpPr>
          <p:cNvPr id="40" name="Shape 40"/>
          <p:cNvSpPr/>
          <p:nvPr/>
        </p:nvSpPr>
        <p:spPr>
          <a:xfrm>
            <a:off x="4621729" y="2559947"/>
            <a:ext cx="2886296" cy="502702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4000" baseline="-250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第</a:t>
            </a:r>
            <a:r>
              <a:rPr lang="zh-CN" altLang="en-US" sz="4000" baseline="-250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十八</a:t>
            </a:r>
            <a:r>
              <a:rPr lang="zh-CN" altLang="en-US" sz="4000" baseline="-250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章  第</a:t>
            </a:r>
            <a:r>
              <a:rPr lang="en-US" altLang="zh-CN" sz="4000" baseline="-250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4000" baseline="-250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节</a:t>
            </a:r>
            <a:endParaRPr lang="zh-CN" sz="4000" baseline="-250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Shape 40"/>
          <p:cNvSpPr/>
          <p:nvPr/>
        </p:nvSpPr>
        <p:spPr>
          <a:xfrm>
            <a:off x="3988623" y="764897"/>
            <a:ext cx="4152508" cy="830997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7200" b="1" baseline="-25000" dirty="0">
                <a:solidFill>
                  <a:srgbClr val="007E27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人教</a:t>
            </a:r>
            <a:r>
              <a:rPr lang="zh-CN" altLang="en-US" sz="7200" b="1" baseline="-25000" dirty="0" smtClean="0">
                <a:solidFill>
                  <a:srgbClr val="007E27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版  物理</a:t>
            </a:r>
            <a:r>
              <a:rPr lang="zh-CN" altLang="en-US" sz="2400" b="1" baseline="-25000" dirty="0" smtClean="0">
                <a:solidFill>
                  <a:srgbClr val="007E27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（初中）</a:t>
            </a:r>
            <a:endParaRPr lang="zh-CN" sz="2400" b="1" baseline="-25000" dirty="0">
              <a:solidFill>
                <a:srgbClr val="007E27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6" name="Shape 40"/>
          <p:cNvSpPr/>
          <p:nvPr/>
        </p:nvSpPr>
        <p:spPr>
          <a:xfrm>
            <a:off x="4308062" y="3310459"/>
            <a:ext cx="3314248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4800" baseline="-250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电功率（第</a:t>
            </a:r>
            <a:r>
              <a:rPr lang="en-US" altLang="zh-CN" sz="4800" baseline="-250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4800" baseline="-250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课时）</a:t>
            </a:r>
            <a:endParaRPr lang="zh-CN" sz="4800" baseline="-250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7314" y="203839"/>
            <a:ext cx="1530566" cy="307775"/>
          </a:xfrm>
          <a:prstGeom prst="rect">
            <a:avLst/>
          </a:prstGeom>
          <a:solidFill>
            <a:srgbClr val="007E27"/>
          </a:solidFill>
          <a:ln w="12700" cap="flat">
            <a:noFill/>
            <a:prstDash val="solid"/>
            <a:miter lim="800000"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softEdge rad="1905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dist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400" b="1" u="none" strike="noStrike" cap="none" spc="0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腾祥范笑歌楷书简繁合集" panose="01010104010101010101" pitchFamily="2" charset="-122"/>
                <a:ea typeface="腾祥范笑歌楷书简繁合集" panose="01010104010101010101" pitchFamily="2" charset="-122"/>
                <a:cs typeface="微软雅黑" panose="020B0502040204020203" charset="-122"/>
                <a:sym typeface="微软雅黑" panose="020B0502040204020203" charset="-122"/>
              </a:rPr>
              <a:t>同步</a:t>
            </a:r>
            <a:r>
              <a:rPr kumimoji="0" lang="zh-CN" altLang="en-US" sz="1400" b="1" u="none" strike="noStrike" cap="none" spc="0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腾祥范笑歌楷书简繁合集" panose="01010104010101010101" pitchFamily="2" charset="-122"/>
                <a:ea typeface="腾祥范笑歌楷书简繁合集" panose="01010104010101010101" pitchFamily="2" charset="-122"/>
                <a:cs typeface="微软雅黑" panose="020B0502040204020203" charset="-122"/>
                <a:sym typeface="微软雅黑" panose="020B0502040204020203" charset="-122"/>
              </a:rPr>
              <a:t>精品课堂</a:t>
            </a:r>
            <a:endParaRPr kumimoji="0" lang="zh-CN" altLang="en-US" sz="1400" b="1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腾祥范笑歌楷书简繁合集" panose="01010104010101010101" pitchFamily="2" charset="-122"/>
              <a:ea typeface="腾祥范笑歌楷书简繁合集" panose="01010104010101010101" pitchFamily="2" charset="-122"/>
              <a:cs typeface="微软雅黑" panose="020B0502040204020203" charset="-122"/>
              <a:sym typeface="微软雅黑" panose="020B0502040204020203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199429" y="2026729"/>
            <a:ext cx="1246493" cy="3693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itchFamily="34" charset="-122"/>
                <a:ea typeface="微软雅黑" pitchFamily="34" charset="-122"/>
                <a:sym typeface="Arial" panose="020B0706020202030204"/>
              </a:rPr>
              <a:t>（九年级）</a:t>
            </a:r>
            <a:endParaRPr kumimoji="0" lang="zh-CN" altLang="en-US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itchFamily="34" charset="-122"/>
              <a:ea typeface="微软雅黑" pitchFamily="34" charset="-122"/>
              <a:sym typeface="Arial" panose="020B0706020202030204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693" y="764897"/>
            <a:ext cx="3592864" cy="3590100"/>
          </a:xfrm>
          <a:prstGeom prst="rect">
            <a:avLst/>
          </a:prstGeom>
          <a:effectLst>
            <a:glow rad="63500">
              <a:schemeClr val="accent3">
                <a:satMod val="175000"/>
                <a:alpha val="4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 spd="med" advClick="0" advTm="200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690652"/>
            <a:ext cx="736376" cy="359227"/>
          </a:xfrm>
          <a:prstGeom prst="rect">
            <a:avLst/>
          </a:prstGeom>
        </p:spPr>
      </p:pic>
      <p:graphicFrame>
        <p:nvGraphicFramePr>
          <p:cNvPr id="4" name="Group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9850474"/>
              </p:ext>
            </p:extLst>
          </p:nvPr>
        </p:nvGraphicFramePr>
        <p:xfrm>
          <a:off x="660402" y="944683"/>
          <a:ext cx="7492999" cy="3505200"/>
        </p:xfrm>
        <a:graphic>
          <a:graphicData uri="http://schemas.openxmlformats.org/drawingml/2006/table">
            <a:tbl>
              <a:tblPr/>
              <a:tblGrid>
                <a:gridCol w="1560281"/>
                <a:gridCol w="2664585"/>
                <a:gridCol w="3268133"/>
              </a:tblGrid>
              <a:tr h="75795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        概念</a:t>
                      </a:r>
                      <a:endParaRPr kumimoji="0" lang="en-US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特点</a:t>
                      </a:r>
                    </a:p>
                  </a:txBody>
                  <a:tcPr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电功</a:t>
                      </a:r>
                    </a:p>
                  </a:txBody>
                  <a:tcPr anchor="ctr"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电功率</a:t>
                      </a:r>
                    </a:p>
                  </a:txBody>
                  <a:tcPr anchor="ctr"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477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概念</a:t>
                      </a:r>
                    </a:p>
                  </a:txBody>
                  <a:tcPr anchor="ctr"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FF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477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意义</a:t>
                      </a:r>
                    </a:p>
                  </a:txBody>
                  <a:tcPr anchor="ctr"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FF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477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公式</a:t>
                      </a:r>
                      <a:endParaRPr kumimoji="0" lang="en-US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FF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477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单位</a:t>
                      </a:r>
                    </a:p>
                  </a:txBody>
                  <a:tcPr anchor="ctr"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FF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477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测量方法</a:t>
                      </a:r>
                    </a:p>
                  </a:txBody>
                  <a:tcPr anchor="ctr"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FF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 </a:t>
                      </a:r>
                    </a:p>
                  </a:txBody>
                  <a:tcPr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477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联系</a:t>
                      </a:r>
                    </a:p>
                  </a:txBody>
                  <a:tcPr anchor="ctr"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ext Box 38"/>
          <p:cNvSpPr txBox="1">
            <a:spLocks noChangeArrowheads="1"/>
          </p:cNvSpPr>
          <p:nvPr/>
        </p:nvSpPr>
        <p:spPr bwMode="auto">
          <a:xfrm>
            <a:off x="4907586" y="1746070"/>
            <a:ext cx="329606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kumimoji="1" lang="zh-CN" altLang="en-US" sz="2000" dirty="0">
                <a:solidFill>
                  <a:srgbClr val="FF3300"/>
                </a:solidFill>
                <a:latin typeface="微软雅黑" pitchFamily="34" charset="-122"/>
                <a:ea typeface="微软雅黑" pitchFamily="34" charset="-122"/>
              </a:rPr>
              <a:t>电流在单位时间内所做的功</a:t>
            </a:r>
          </a:p>
        </p:txBody>
      </p:sp>
      <p:sp>
        <p:nvSpPr>
          <p:cNvPr id="6" name="Text Box 39"/>
          <p:cNvSpPr txBox="1">
            <a:spLocks noChangeArrowheads="1"/>
          </p:cNvSpPr>
          <p:nvPr/>
        </p:nvSpPr>
        <p:spPr bwMode="auto">
          <a:xfrm>
            <a:off x="2654503" y="2199157"/>
            <a:ext cx="186266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1" hangingPunct="1">
              <a:spcBef>
                <a:spcPct val="50000"/>
              </a:spcBef>
              <a:defRPr kumimoji="1"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dirty="0"/>
              <a:t>电流做功多少</a:t>
            </a:r>
          </a:p>
        </p:txBody>
      </p:sp>
      <p:sp>
        <p:nvSpPr>
          <p:cNvPr id="7" name="Text Box 40"/>
          <p:cNvSpPr txBox="1">
            <a:spLocks noChangeArrowheads="1"/>
          </p:cNvSpPr>
          <p:nvPr/>
        </p:nvSpPr>
        <p:spPr bwMode="auto">
          <a:xfrm>
            <a:off x="5672500" y="2199157"/>
            <a:ext cx="175276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1" hangingPunct="1">
              <a:spcBef>
                <a:spcPct val="20000"/>
              </a:spcBef>
              <a:defRPr kumimoji="1" sz="2000">
                <a:solidFill>
                  <a:srgbClr val="FF3300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dirty="0"/>
              <a:t>电流做功快慢</a:t>
            </a:r>
          </a:p>
        </p:txBody>
      </p:sp>
      <p:sp>
        <p:nvSpPr>
          <p:cNvPr id="8" name="Text Box 41"/>
          <p:cNvSpPr txBox="1">
            <a:spLocks noChangeArrowheads="1"/>
          </p:cNvSpPr>
          <p:nvPr/>
        </p:nvSpPr>
        <p:spPr bwMode="auto">
          <a:xfrm>
            <a:off x="2971802" y="2651055"/>
            <a:ext cx="115145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1" hangingPunct="1">
              <a:spcBef>
                <a:spcPct val="50000"/>
              </a:spcBef>
              <a:defRPr kumimoji="1" sz="2000" b="1" i="1">
                <a:solidFill>
                  <a:srgbClr val="57091C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dirty="0">
                <a:solidFill>
                  <a:schemeClr val="tx1"/>
                </a:solidFill>
              </a:rPr>
              <a:t>W=</a:t>
            </a:r>
            <a:r>
              <a:rPr lang="en-US" altLang="zh-CN" dirty="0" err="1">
                <a:solidFill>
                  <a:schemeClr val="tx1"/>
                </a:solidFill>
              </a:rPr>
              <a:t>UIt</a:t>
            </a:r>
            <a:endParaRPr lang="en-US" altLang="zh-CN" dirty="0">
              <a:solidFill>
                <a:schemeClr val="tx1"/>
              </a:solidFill>
            </a:endParaRPr>
          </a:p>
        </p:txBody>
      </p:sp>
      <p:sp>
        <p:nvSpPr>
          <p:cNvPr id="9" name="Text Box 42"/>
          <p:cNvSpPr txBox="1">
            <a:spLocks noChangeArrowheads="1"/>
          </p:cNvSpPr>
          <p:nvPr/>
        </p:nvSpPr>
        <p:spPr bwMode="auto">
          <a:xfrm>
            <a:off x="5845958" y="2651055"/>
            <a:ext cx="10668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1" hangingPunct="1">
              <a:spcBef>
                <a:spcPct val="20000"/>
              </a:spcBef>
              <a:defRPr kumimoji="1" sz="2000">
                <a:solidFill>
                  <a:srgbClr val="FF3300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P=UI</a:t>
            </a:r>
          </a:p>
        </p:txBody>
      </p:sp>
      <p:sp>
        <p:nvSpPr>
          <p:cNvPr id="10" name="Text Box 43"/>
          <p:cNvSpPr txBox="1">
            <a:spLocks noChangeArrowheads="1"/>
          </p:cNvSpPr>
          <p:nvPr/>
        </p:nvSpPr>
        <p:spPr bwMode="auto">
          <a:xfrm>
            <a:off x="2623607" y="3096168"/>
            <a:ext cx="166243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1" hangingPunct="1">
              <a:spcBef>
                <a:spcPct val="50000"/>
              </a:spcBef>
              <a:defRPr kumimoji="1"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dirty="0"/>
              <a:t>焦耳  千瓦时</a:t>
            </a:r>
          </a:p>
        </p:txBody>
      </p:sp>
      <p:sp>
        <p:nvSpPr>
          <p:cNvPr id="11" name="Text Box 44"/>
          <p:cNvSpPr txBox="1">
            <a:spLocks noChangeArrowheads="1"/>
          </p:cNvSpPr>
          <p:nvPr/>
        </p:nvSpPr>
        <p:spPr bwMode="auto">
          <a:xfrm>
            <a:off x="5672499" y="3096168"/>
            <a:ext cx="156633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1" hangingPunct="1">
              <a:spcBef>
                <a:spcPct val="20000"/>
              </a:spcBef>
              <a:defRPr kumimoji="1" sz="2000">
                <a:solidFill>
                  <a:srgbClr val="FF3300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dirty="0"/>
              <a:t>瓦特  千瓦</a:t>
            </a:r>
          </a:p>
        </p:txBody>
      </p:sp>
      <p:sp>
        <p:nvSpPr>
          <p:cNvPr id="12" name="Text Box 45"/>
          <p:cNvSpPr txBox="1">
            <a:spLocks noChangeArrowheads="1"/>
          </p:cNvSpPr>
          <p:nvPr/>
        </p:nvSpPr>
        <p:spPr bwMode="auto">
          <a:xfrm>
            <a:off x="2414467" y="3577514"/>
            <a:ext cx="234273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1" hangingPunct="1">
              <a:spcBef>
                <a:spcPct val="50000"/>
              </a:spcBef>
              <a:defRPr kumimoji="1"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dirty="0"/>
              <a:t>用电能表直接测量</a:t>
            </a:r>
          </a:p>
        </p:txBody>
      </p:sp>
      <p:sp>
        <p:nvSpPr>
          <p:cNvPr id="13" name="Text Box 46"/>
          <p:cNvSpPr txBox="1">
            <a:spLocks noChangeArrowheads="1"/>
          </p:cNvSpPr>
          <p:nvPr/>
        </p:nvSpPr>
        <p:spPr bwMode="auto">
          <a:xfrm>
            <a:off x="5264041" y="3577514"/>
            <a:ext cx="249348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1" hangingPunct="1">
              <a:spcBef>
                <a:spcPct val="20000"/>
              </a:spcBef>
              <a:defRPr kumimoji="1" sz="2000">
                <a:solidFill>
                  <a:srgbClr val="FF3300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dirty="0"/>
              <a:t>用伏安法间接测量</a:t>
            </a:r>
          </a:p>
        </p:txBody>
      </p:sp>
      <p:sp>
        <p:nvSpPr>
          <p:cNvPr id="14" name="Text Box 47"/>
          <p:cNvSpPr txBox="1">
            <a:spLocks noChangeArrowheads="1"/>
          </p:cNvSpPr>
          <p:nvPr/>
        </p:nvSpPr>
        <p:spPr bwMode="auto">
          <a:xfrm>
            <a:off x="4306236" y="4060946"/>
            <a:ext cx="93134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1" hangingPunct="1">
              <a:spcBef>
                <a:spcPct val="50000"/>
              </a:spcBef>
              <a:defRPr kumimoji="1" sz="2000" i="1">
                <a:solidFill>
                  <a:schemeClr val="accent2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b="1" dirty="0">
                <a:solidFill>
                  <a:srgbClr val="57091C"/>
                </a:solidFill>
              </a:rPr>
              <a:t>W=P t</a:t>
            </a:r>
          </a:p>
        </p:txBody>
      </p:sp>
      <p:sp>
        <p:nvSpPr>
          <p:cNvPr id="15" name="Text Box 48"/>
          <p:cNvSpPr txBox="1">
            <a:spLocks noChangeArrowheads="1"/>
          </p:cNvSpPr>
          <p:nvPr/>
        </p:nvSpPr>
        <p:spPr bwMode="auto">
          <a:xfrm>
            <a:off x="2623607" y="1746070"/>
            <a:ext cx="184784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2000" dirty="0">
                <a:latin typeface="微软雅黑" pitchFamily="34" charset="-122"/>
                <a:ea typeface="微软雅黑" pitchFamily="34" charset="-122"/>
              </a:rPr>
              <a:t>电流所做的功</a:t>
            </a:r>
          </a:p>
        </p:txBody>
      </p:sp>
      <p:sp>
        <p:nvSpPr>
          <p:cNvPr id="16" name="Text Box 49"/>
          <p:cNvSpPr txBox="1">
            <a:spLocks noChangeArrowheads="1"/>
          </p:cNvSpPr>
          <p:nvPr/>
        </p:nvSpPr>
        <p:spPr bwMode="auto">
          <a:xfrm>
            <a:off x="364067" y="230832"/>
            <a:ext cx="567266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en-US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5.</a:t>
            </a:r>
            <a:r>
              <a:rPr kumimoji="1"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电功</a:t>
            </a:r>
            <a:r>
              <a:rPr kumimoji="1"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和电功率的区别和联系</a:t>
            </a:r>
          </a:p>
        </p:txBody>
      </p:sp>
      <p:graphicFrame>
        <p:nvGraphicFramePr>
          <p:cNvPr id="17" name="Object 5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226940"/>
              </p:ext>
            </p:extLst>
          </p:nvPr>
        </p:nvGraphicFramePr>
        <p:xfrm>
          <a:off x="5943600" y="5924550"/>
          <a:ext cx="1571625" cy="704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39" name="BMP 图象" r:id="rId4" imgW="1571844" imgH="704948" progId="Paint.Picture">
                  <p:embed/>
                </p:oleObj>
              </mc:Choice>
              <mc:Fallback>
                <p:oleObj name="BMP 图象" r:id="rId4" imgW="1571844" imgH="704948" progId="Paint.Picture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43600" y="5924550"/>
                        <a:ext cx="1571625" cy="7048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56089799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/>
      <p:bldP spid="6" grpId="0" autoUpdateAnimBg="0"/>
      <p:bldP spid="7" grpId="0" autoUpdateAnimBg="0"/>
      <p:bldP spid="8" grpId="0" autoUpdateAnimBg="0"/>
      <p:bldP spid="9" grpId="0" autoUpdateAnimBg="0"/>
      <p:bldP spid="10" grpId="0" autoUpdateAnimBg="0"/>
      <p:bldP spid="11" grpId="0" autoUpdateAnimBg="0"/>
      <p:bldP spid="12" grpId="0" autoUpdateAnimBg="0"/>
      <p:bldP spid="13" grpId="0" autoUpdateAnimBg="0"/>
      <p:bldP spid="14" grpId="0" autoUpdateAnimBg="0"/>
      <p:bldP spid="15" grpId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690652"/>
            <a:ext cx="736376" cy="359227"/>
          </a:xfrm>
          <a:prstGeom prst="rect">
            <a:avLst/>
          </a:prstGeom>
        </p:spPr>
      </p:pic>
      <p:sp>
        <p:nvSpPr>
          <p:cNvPr id="4" name="文本框 6151"/>
          <p:cNvSpPr txBox="1"/>
          <p:nvPr/>
        </p:nvSpPr>
        <p:spPr bwMode="auto">
          <a:xfrm>
            <a:off x="348947" y="228786"/>
            <a:ext cx="3775393" cy="5232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800" noProof="1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Arial" panose="020B0604020202020204" pitchFamily="34" charset="0"/>
              </a:rPr>
              <a:t>二、“千瓦时”</a:t>
            </a:r>
            <a:r>
              <a:rPr lang="zh-CN" altLang="en-US" sz="2800" noProof="1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Arial" panose="020B0604020202020204" pitchFamily="34" charset="0"/>
              </a:rPr>
              <a:t>的来历</a:t>
            </a:r>
          </a:p>
        </p:txBody>
      </p:sp>
      <p:graphicFrame>
        <p:nvGraphicFramePr>
          <p:cNvPr id="5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49491499"/>
              </p:ext>
            </p:extLst>
          </p:nvPr>
        </p:nvGraphicFramePr>
        <p:xfrm>
          <a:off x="533540" y="900958"/>
          <a:ext cx="7181600" cy="1816841"/>
        </p:xfrm>
        <a:graphic>
          <a:graphicData uri="http://schemas.openxmlformats.org/drawingml/2006/table">
            <a:tbl>
              <a:tblPr/>
              <a:tblGrid>
                <a:gridCol w="1804738"/>
                <a:gridCol w="2044700"/>
                <a:gridCol w="1538287"/>
                <a:gridCol w="1793875"/>
              </a:tblGrid>
              <a:tr h="475721"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 </a:t>
                      </a:r>
                      <a:r>
                        <a:rPr kumimoji="0" lang="zh-CN" alt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利用公式</a:t>
                      </a:r>
                      <a:r>
                        <a:rPr kumimoji="0" lang="en-US" altLang="zh-CN" sz="2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ea typeface="微软雅黑" pitchFamily="34" charset="-122"/>
                          <a:cs typeface="Times New Roman" pitchFamily="18" charset="0"/>
                        </a:rPr>
                        <a:t>W=</a:t>
                      </a:r>
                      <a:r>
                        <a:rPr kumimoji="0" lang="en-US" alt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ea typeface="微软雅黑" pitchFamily="34" charset="-122"/>
                          <a:cs typeface="Times New Roman" pitchFamily="18" charset="0"/>
                        </a:rPr>
                        <a:t>P.t</a:t>
                      </a:r>
                      <a:r>
                        <a:rPr kumimoji="0" lang="zh-CN" alt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Times New Roman" pitchFamily="18" charset="0"/>
                        </a:rPr>
                        <a:t>计算时，可有两套单位</a:t>
                      </a:r>
                      <a:endParaRPr kumimoji="0" lang="en-US" alt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  <a:tr h="44026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             </a:t>
                      </a:r>
                      <a:r>
                        <a:rPr kumimoji="0" lang="zh-CN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单位</a:t>
                      </a:r>
                      <a:endParaRPr kumimoji="0" lang="en-US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物理量</a:t>
                      </a:r>
                      <a:endParaRPr kumimoji="0" lang="en-US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  </a:t>
                      </a:r>
                      <a:r>
                        <a:rPr kumimoji="0" lang="zh-CN" alt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电功率</a:t>
                      </a: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（</a:t>
                      </a:r>
                      <a:r>
                        <a:rPr kumimoji="0" lang="en-US" alt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P</a:t>
                      </a: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）</a:t>
                      </a:r>
                      <a:endParaRPr kumimoji="0" lang="en-US" alt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   </a:t>
                      </a:r>
                      <a:r>
                        <a:rPr kumimoji="0" lang="zh-CN" alt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时间</a:t>
                      </a:r>
                      <a:r>
                        <a:rPr kumimoji="0" lang="en-US" alt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(t)</a:t>
                      </a:r>
                      <a:endParaRPr kumimoji="0" lang="en-US" alt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  </a:t>
                      </a:r>
                      <a:r>
                        <a:rPr kumimoji="0" lang="zh-CN" alt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电能</a:t>
                      </a:r>
                      <a:r>
                        <a:rPr kumimoji="0" lang="en-US" alt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(W)</a:t>
                      </a:r>
                      <a:endParaRPr kumimoji="0" lang="en-US" alt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56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国际单位</a:t>
                      </a:r>
                      <a:endParaRPr kumimoji="0" lang="en-US" alt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    </a:t>
                      </a:r>
                      <a:r>
                        <a:rPr kumimoji="0" lang="en-US" alt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W</a:t>
                      </a:r>
                      <a:endParaRPr kumimoji="0" lang="en-US" alt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    </a:t>
                      </a: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s</a:t>
                      </a:r>
                      <a:endParaRPr kumimoji="0" lang="en-US" alt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   </a:t>
                      </a:r>
                      <a:r>
                        <a:rPr kumimoji="0" lang="en-US" alt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J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22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常用单位</a:t>
                      </a:r>
                      <a:endParaRPr kumimoji="0" lang="en-US" alt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  </a:t>
                      </a:r>
                      <a:r>
                        <a:rPr kumimoji="0" lang="en-US" alt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kW</a:t>
                      </a:r>
                      <a:endParaRPr kumimoji="0" lang="en-US" alt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    </a:t>
                      </a:r>
                      <a:r>
                        <a:rPr kumimoji="0" lang="en-US" alt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h</a:t>
                      </a:r>
                      <a:endParaRPr kumimoji="0" lang="en-US" alt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   </a:t>
                      </a:r>
                      <a:r>
                        <a:rPr kumimoji="0" lang="en-US" alt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kW · h</a:t>
                      </a:r>
                      <a:endParaRPr kumimoji="0" lang="en-US" alt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  <a:sym typeface="+mn-ea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669241" y="3365732"/>
            <a:ext cx="1994937" cy="831850"/>
            <a:chOff x="425" y="3943"/>
            <a:chExt cx="653" cy="393"/>
          </a:xfrm>
        </p:grpSpPr>
        <p:sp>
          <p:nvSpPr>
            <p:cNvPr id="9" name="Rectangle 13"/>
            <p:cNvSpPr>
              <a:spLocks noChangeArrowheads="1"/>
            </p:cNvSpPr>
            <p:nvPr/>
          </p:nvSpPr>
          <p:spPr bwMode="auto">
            <a:xfrm>
              <a:off x="425" y="4020"/>
              <a:ext cx="653" cy="218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>
              <a:spAutoFit/>
            </a:bodyPr>
            <a:lstStyle/>
            <a:p>
              <a:pPr eaLnBrk="1" hangingPunct="1">
                <a:defRPr/>
              </a:pPr>
              <a:r>
                <a:rPr lang="zh-CN" altLang="en-US" sz="2400" dirty="0" smtClean="0">
                  <a:latin typeface="微软雅黑" pitchFamily="34" charset="-122"/>
                  <a:ea typeface="微软雅黑" pitchFamily="34" charset="-122"/>
                  <a:sym typeface="+mn-ea"/>
                </a:rPr>
                <a:t>由 </a:t>
              </a:r>
              <a:r>
                <a:rPr lang="en-US" altLang="zh-CN" sz="2400" b="1" i="1" dirty="0" smtClean="0">
                  <a:latin typeface="Times New Roman" pitchFamily="18" charset="0"/>
                  <a:ea typeface="黑体" panose="02010600030101010101" pitchFamily="49" charset="-122"/>
                  <a:cs typeface="Times New Roman" pitchFamily="18" charset="0"/>
                  <a:sym typeface="+mn-ea"/>
                </a:rPr>
                <a:t>P</a:t>
              </a:r>
              <a:r>
                <a:rPr lang="en-US" altLang="zh-CN" sz="2400" b="1" dirty="0" smtClean="0">
                  <a:latin typeface="Times New Roman" pitchFamily="18" charset="0"/>
                  <a:ea typeface="黑体" panose="02010600030101010101" pitchFamily="49" charset="-122"/>
                  <a:cs typeface="Times New Roman" pitchFamily="18" charset="0"/>
                  <a:sym typeface="+mn-ea"/>
                </a:rPr>
                <a:t> </a:t>
              </a:r>
              <a:r>
                <a:rPr lang="en-US" sz="2400" b="1" dirty="0">
                  <a:latin typeface="Times New Roman" pitchFamily="18" charset="0"/>
                  <a:ea typeface="黑体" panose="02010600030101010101" pitchFamily="49" charset="-122"/>
                  <a:cs typeface="Times New Roman" pitchFamily="18" charset="0"/>
                  <a:sym typeface="+mn-ea"/>
                </a:rPr>
                <a:t>=</a:t>
              </a:r>
              <a:endParaRPr lang="en-US" altLang="zh-CN" sz="2400" b="1" dirty="0">
                <a:latin typeface="Times New Roman" pitchFamily="18" charset="0"/>
                <a:ea typeface="黑体" panose="02010600030101010101" pitchFamily="49" charset="-122"/>
                <a:cs typeface="Times New Roman" pitchFamily="18" charset="0"/>
                <a:sym typeface="+mn-ea"/>
              </a:endParaRPr>
            </a:p>
          </p:txBody>
        </p:sp>
        <p:sp>
          <p:nvSpPr>
            <p:cNvPr id="10" name="Rectangle 14"/>
            <p:cNvSpPr>
              <a:spLocks noChangeArrowheads="1"/>
            </p:cNvSpPr>
            <p:nvPr/>
          </p:nvSpPr>
          <p:spPr bwMode="auto">
            <a:xfrm>
              <a:off x="701" y="3943"/>
              <a:ext cx="289" cy="3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eaLnBrk="1" hangingPunct="1"/>
              <a:r>
                <a:rPr lang="en-US" altLang="zh-CN" sz="2400" b="1" i="1" dirty="0">
                  <a:latin typeface="Times New Roman" pitchFamily="18" charset="0"/>
                  <a:ea typeface="黑体" pitchFamily="49" charset="-122"/>
                </a:rPr>
                <a:t>W</a:t>
              </a:r>
            </a:p>
            <a:p>
              <a:pPr algn="ctr" eaLnBrk="1" hangingPunct="1"/>
              <a:r>
                <a:rPr lang="en-US" altLang="zh-CN" sz="2400" b="1" i="1" dirty="0">
                  <a:latin typeface="Times New Roman" pitchFamily="18" charset="0"/>
                  <a:ea typeface="黑体" pitchFamily="49" charset="-122"/>
                </a:rPr>
                <a:t>t</a:t>
              </a:r>
            </a:p>
          </p:txBody>
        </p:sp>
        <p:sp>
          <p:nvSpPr>
            <p:cNvPr id="11" name="Line 15"/>
            <p:cNvSpPr>
              <a:spLocks noChangeShapeType="1"/>
            </p:cNvSpPr>
            <p:nvPr/>
          </p:nvSpPr>
          <p:spPr bwMode="auto">
            <a:xfrm>
              <a:off x="751" y="4129"/>
              <a:ext cx="189" cy="0"/>
            </a:xfrm>
            <a:prstGeom prst="line">
              <a:avLst/>
            </a:prstGeom>
            <a:ln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  <p:txBody>
            <a:bodyPr/>
            <a:lstStyle/>
            <a:p>
              <a:pPr eaLnBrk="1" hangingPunct="1">
                <a:defRPr/>
              </a:pPr>
              <a:r>
                <a:rPr lang="en-US" altLang="zh-CN" sz="2400" b="1" dirty="0" smtClean="0">
                  <a:latin typeface="+mn-lt"/>
                  <a:ea typeface="黑体" panose="02010600030101010101" pitchFamily="49" charset="-122"/>
                </a:rPr>
                <a:t>   </a:t>
              </a:r>
              <a:r>
                <a:rPr lang="en-US" altLang="zh-CN" sz="2400" b="1" dirty="0" smtClean="0">
                  <a:latin typeface="Times New Roman" pitchFamily="18" charset="0"/>
                  <a:ea typeface="黑体" panose="02010600030101010101" pitchFamily="49" charset="-122"/>
                  <a:cs typeface="Times New Roman" pitchFamily="18" charset="0"/>
                </a:rPr>
                <a:t>  </a:t>
              </a:r>
              <a:r>
                <a:rPr lang="en-US" altLang="zh-CN" sz="2400" b="1" dirty="0" smtClean="0">
                  <a:latin typeface="+mn-lt"/>
                  <a:ea typeface="黑体" panose="02010600030101010101" pitchFamily="49" charset="-122"/>
                </a:rPr>
                <a:t>       </a:t>
              </a:r>
              <a:r>
                <a:rPr lang="zh-CN" altLang="en-US" sz="2400" dirty="0" smtClean="0">
                  <a:latin typeface="微软雅黑" pitchFamily="34" charset="-122"/>
                  <a:ea typeface="微软雅黑" pitchFamily="34" charset="-122"/>
                </a:rPr>
                <a:t>得：</a:t>
              </a:r>
              <a:endParaRPr lang="zh-CN" altLang="en-US" sz="24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7" name="Text Box 6"/>
          <p:cNvSpPr txBox="1">
            <a:spLocks noChangeArrowheads="1"/>
          </p:cNvSpPr>
          <p:nvPr/>
        </p:nvSpPr>
        <p:spPr bwMode="auto">
          <a:xfrm>
            <a:off x="377609" y="2904067"/>
            <a:ext cx="792003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en-US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1</a:t>
            </a:r>
            <a:r>
              <a:rPr kumimoji="1"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千瓦时是功率为</a:t>
            </a:r>
            <a:r>
              <a:rPr kumimoji="1" lang="en-US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1KW</a:t>
            </a:r>
            <a:r>
              <a:rPr kumimoji="1"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的用</a:t>
            </a:r>
            <a:r>
              <a:rPr kumimoji="1"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电器，使用</a:t>
            </a:r>
            <a:r>
              <a:rPr kumimoji="1" lang="en-US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1h</a:t>
            </a:r>
            <a:r>
              <a:rPr kumimoji="1"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所消耗的电能。 </a:t>
            </a:r>
          </a:p>
        </p:txBody>
      </p:sp>
      <p:sp>
        <p:nvSpPr>
          <p:cNvPr id="18" name="Text Box 4"/>
          <p:cNvSpPr txBox="1">
            <a:spLocks noChangeArrowheads="1"/>
          </p:cNvSpPr>
          <p:nvPr/>
        </p:nvSpPr>
        <p:spPr bwMode="auto">
          <a:xfrm>
            <a:off x="353630" y="4228987"/>
            <a:ext cx="768123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en-US" altLang="zh-CN" sz="2400" i="1" dirty="0">
                <a:solidFill>
                  <a:srgbClr val="00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W</a:t>
            </a:r>
            <a:r>
              <a:rPr kumimoji="1" lang="zh-CN" altLang="en-US" sz="2400" dirty="0">
                <a:solidFill>
                  <a:srgbClr val="00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＝</a:t>
            </a:r>
            <a:r>
              <a:rPr kumimoji="1" lang="en-US" altLang="zh-CN" sz="2400" dirty="0" smtClean="0">
                <a:solidFill>
                  <a:srgbClr val="00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P.t</a:t>
            </a:r>
            <a:r>
              <a:rPr kumimoji="1" lang="zh-CN" altLang="en-US" sz="2400" dirty="0">
                <a:solidFill>
                  <a:srgbClr val="00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＝１</a:t>
            </a:r>
            <a:r>
              <a:rPr kumimoji="1" lang="en-US" altLang="zh-CN" sz="2400" dirty="0" smtClean="0">
                <a:solidFill>
                  <a:srgbClr val="00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KW</a:t>
            </a:r>
            <a:r>
              <a:rPr lang="en-US" altLang="zh-CN" sz="2400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×</a:t>
            </a:r>
            <a:r>
              <a:rPr kumimoji="1" lang="en-US" altLang="zh-CN" sz="2400" dirty="0" smtClean="0">
                <a:solidFill>
                  <a:srgbClr val="00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1h</a:t>
            </a:r>
            <a:r>
              <a:rPr kumimoji="1" lang="zh-CN" altLang="en-US" sz="2400" dirty="0" smtClean="0">
                <a:solidFill>
                  <a:srgbClr val="00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＝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1kW·h</a:t>
            </a:r>
            <a:r>
              <a:rPr kumimoji="1" lang="zh-CN" altLang="en-US" sz="2400" dirty="0" smtClean="0">
                <a:solidFill>
                  <a:srgbClr val="00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＝</a:t>
            </a:r>
            <a:r>
              <a:rPr kumimoji="1" lang="en-US" altLang="zh-CN" sz="2400" dirty="0">
                <a:solidFill>
                  <a:srgbClr val="00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1000W×3600S</a:t>
            </a:r>
            <a:r>
              <a:rPr kumimoji="1" lang="zh-CN" altLang="en-US" sz="2400" dirty="0">
                <a:solidFill>
                  <a:srgbClr val="00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＝</a:t>
            </a:r>
            <a:r>
              <a:rPr kumimoji="1" lang="en-US" altLang="zh-CN" sz="2400" dirty="0" smtClean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3.6×10</a:t>
            </a:r>
            <a:r>
              <a:rPr kumimoji="1" lang="en-US" altLang="zh-CN" sz="2400" baseline="30000" dirty="0" smtClean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6</a:t>
            </a:r>
            <a:r>
              <a:rPr kumimoji="1" lang="en-US" altLang="zh-CN" sz="2400" dirty="0" smtClean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J</a:t>
            </a:r>
            <a:endParaRPr kumimoji="1" lang="en-US" altLang="zh-CN" sz="2400" dirty="0">
              <a:solidFill>
                <a:srgbClr val="FF0000"/>
              </a:solidFill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3853647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690652"/>
            <a:ext cx="736376" cy="359227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338661" y="333298"/>
            <a:ext cx="7869873" cy="1135054"/>
            <a:chOff x="431642" y="333298"/>
            <a:chExt cx="7602217" cy="1135054"/>
          </a:xfrm>
        </p:grpSpPr>
        <p:sp>
          <p:nvSpPr>
            <p:cNvPr id="4" name="文本框 99"/>
            <p:cNvSpPr txBox="1"/>
            <p:nvPr/>
          </p:nvSpPr>
          <p:spPr>
            <a:xfrm>
              <a:off x="431642" y="333298"/>
              <a:ext cx="7602217" cy="113505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indent="720000" algn="l">
                <a:lnSpc>
                  <a:spcPct val="150000"/>
                </a:lnSpc>
              </a:pPr>
              <a:r>
                <a:rPr lang="zh-CN" sz="2400" b="0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某电视机的电功率是</a:t>
              </a:r>
              <a:r>
                <a:rPr lang="en-US" sz="2400" b="0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150W</a:t>
              </a:r>
              <a:r>
                <a:rPr lang="zh-CN" sz="2400" b="0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，每天使用</a:t>
              </a:r>
              <a:r>
                <a:rPr lang="en-US" sz="2400" b="0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3h</a:t>
              </a:r>
              <a:r>
                <a:rPr lang="zh-CN" sz="2400" b="0" dirty="0" smtClean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，一个月</a:t>
              </a:r>
              <a:r>
                <a:rPr lang="zh-CN" sz="2400" b="0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用电多少千瓦时？</a:t>
              </a:r>
              <a:r>
                <a:rPr lang="en-US" sz="2400" b="0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(</a:t>
              </a:r>
              <a:r>
                <a:rPr lang="zh-CN" sz="2400" b="0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按</a:t>
              </a:r>
              <a:r>
                <a:rPr lang="en-US" sz="2400" b="0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30</a:t>
              </a:r>
              <a:r>
                <a:rPr lang="zh-CN" sz="2400" b="0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天计算</a:t>
              </a:r>
              <a:r>
                <a:rPr lang="en-US" sz="2400" b="0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)</a:t>
              </a:r>
              <a:endParaRPr lang="en-US" altLang="en-US" sz="2400" b="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5" name="文本框 1"/>
            <p:cNvSpPr txBox="1"/>
            <p:nvPr/>
          </p:nvSpPr>
          <p:spPr>
            <a:xfrm>
              <a:off x="455827" y="439160"/>
              <a:ext cx="83063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例题</a:t>
              </a:r>
              <a:endParaRPr lang="en-US" altLang="zh-CN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338660" y="1520553"/>
            <a:ext cx="6256871" cy="3170099"/>
            <a:chOff x="338662" y="1700166"/>
            <a:chExt cx="6256871" cy="3170099"/>
          </a:xfrm>
        </p:grpSpPr>
        <p:grpSp>
          <p:nvGrpSpPr>
            <p:cNvPr id="21" name="组合 20"/>
            <p:cNvGrpSpPr/>
            <p:nvPr/>
          </p:nvGrpSpPr>
          <p:grpSpPr>
            <a:xfrm>
              <a:off x="338662" y="1700166"/>
              <a:ext cx="6256871" cy="3170099"/>
              <a:chOff x="338662" y="1700166"/>
              <a:chExt cx="6256871" cy="3170099"/>
            </a:xfrm>
          </p:grpSpPr>
          <p:sp>
            <p:nvSpPr>
              <p:cNvPr id="16" name="矩形 15"/>
              <p:cNvSpPr/>
              <p:nvPr/>
            </p:nvSpPr>
            <p:spPr>
              <a:xfrm>
                <a:off x="338662" y="1700166"/>
                <a:ext cx="6256871" cy="317009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ts val="4000"/>
                  </a:lnSpc>
                </a:pPr>
                <a:r>
                  <a:rPr lang="zh-CN" altLang="en-US" sz="2400" dirty="0">
                    <a:solidFill>
                      <a:srgbClr val="FF0000"/>
                    </a:solidFill>
                    <a:latin typeface="微软雅黑" pitchFamily="34" charset="-122"/>
                    <a:ea typeface="微软雅黑" pitchFamily="34" charset="-122"/>
                    <a:cs typeface="Times New Roman" pitchFamily="18" charset="0"/>
                  </a:rPr>
                  <a:t>解</a:t>
                </a:r>
                <a:r>
                  <a:rPr lang="zh-CN" altLang="en-US" sz="2400" dirty="0" smtClean="0">
                    <a:solidFill>
                      <a:srgbClr val="FF0000"/>
                    </a:solidFill>
                    <a:latin typeface="微软雅黑" pitchFamily="34" charset="-122"/>
                    <a:ea typeface="微软雅黑" pitchFamily="34" charset="-122"/>
                    <a:cs typeface="Times New Roman" pitchFamily="18" charset="0"/>
                  </a:rPr>
                  <a:t>：</a:t>
                </a:r>
                <a:r>
                  <a:rPr lang="en-US" altLang="zh-CN" sz="2400" i="1" dirty="0" smtClean="0">
                    <a:solidFill>
                      <a:schemeClr val="tx1"/>
                    </a:solidFill>
                    <a:latin typeface="Times New Roman" pitchFamily="18" charset="0"/>
                    <a:ea typeface="微软雅黑" pitchFamily="34" charset="-122"/>
                    <a:cs typeface="Times New Roman" pitchFamily="18" charset="0"/>
                  </a:rPr>
                  <a:t>P</a:t>
                </a:r>
                <a:r>
                  <a:rPr lang="en-US" altLang="zh-CN" sz="2400" dirty="0" smtClean="0">
                    <a:solidFill>
                      <a:schemeClr val="tx1"/>
                    </a:solidFill>
                    <a:latin typeface="Times New Roman" pitchFamily="18" charset="0"/>
                    <a:ea typeface="微软雅黑" pitchFamily="34" charset="-122"/>
                    <a:cs typeface="Times New Roman" pitchFamily="18" charset="0"/>
                  </a:rPr>
                  <a:t> </a:t>
                </a:r>
                <a:r>
                  <a:rPr lang="en-US" altLang="zh-CN" sz="2400" dirty="0">
                    <a:solidFill>
                      <a:schemeClr val="tx1"/>
                    </a:solidFill>
                    <a:latin typeface="Times New Roman" pitchFamily="18" charset="0"/>
                    <a:ea typeface="微软雅黑" pitchFamily="34" charset="-122"/>
                    <a:cs typeface="Times New Roman" pitchFamily="18" charset="0"/>
                  </a:rPr>
                  <a:t>=</a:t>
                </a:r>
                <a:r>
                  <a:rPr lang="en-US" altLang="zh-CN" sz="2400" dirty="0">
                    <a:latin typeface="微软雅黑" pitchFamily="34" charset="-122"/>
                    <a:ea typeface="微软雅黑" pitchFamily="34" charset="-122"/>
                    <a:cs typeface="Times New Roman" pitchFamily="18" charset="0"/>
                  </a:rPr>
                  <a:t> 150 W = 0.15 kW</a:t>
                </a:r>
              </a:p>
              <a:p>
                <a:pPr>
                  <a:lnSpc>
                    <a:spcPts val="4000"/>
                  </a:lnSpc>
                </a:pPr>
                <a:r>
                  <a:rPr lang="en-US" altLang="zh-CN" sz="2400" i="1" dirty="0" smtClean="0">
                    <a:solidFill>
                      <a:schemeClr val="tx1"/>
                    </a:solidFill>
                    <a:latin typeface="Times New Roman" pitchFamily="18" charset="0"/>
                    <a:ea typeface="微软雅黑" pitchFamily="34" charset="-122"/>
                    <a:cs typeface="Times New Roman" pitchFamily="18" charset="0"/>
                  </a:rPr>
                  <a:t>       t </a:t>
                </a:r>
                <a:r>
                  <a:rPr lang="en-US" altLang="zh-CN" sz="2400" i="1" dirty="0">
                    <a:solidFill>
                      <a:schemeClr val="tx1"/>
                    </a:solidFill>
                    <a:latin typeface="Times New Roman" pitchFamily="18" charset="0"/>
                    <a:ea typeface="微软雅黑" pitchFamily="34" charset="-122"/>
                    <a:cs typeface="Times New Roman" pitchFamily="18" charset="0"/>
                  </a:rPr>
                  <a:t>= </a:t>
                </a:r>
                <a:r>
                  <a:rPr lang="en-US" altLang="zh-CN" sz="2400" dirty="0">
                    <a:latin typeface="微软雅黑" pitchFamily="34" charset="-122"/>
                    <a:ea typeface="微软雅黑" pitchFamily="34" charset="-122"/>
                    <a:cs typeface="Times New Roman" pitchFamily="18" charset="0"/>
                  </a:rPr>
                  <a:t>3 h×30 = 90 </a:t>
                </a:r>
                <a:r>
                  <a:rPr lang="en-US" altLang="zh-CN" sz="2400" dirty="0" smtClean="0">
                    <a:latin typeface="微软雅黑" pitchFamily="34" charset="-122"/>
                    <a:ea typeface="微软雅黑" pitchFamily="34" charset="-122"/>
                    <a:cs typeface="Times New Roman" pitchFamily="18" charset="0"/>
                  </a:rPr>
                  <a:t>h</a:t>
                </a:r>
              </a:p>
              <a:p>
                <a:pPr>
                  <a:lnSpc>
                    <a:spcPts val="4000"/>
                  </a:lnSpc>
                </a:pPr>
                <a:endParaRPr lang="en-US" altLang="zh-CN" sz="2400" dirty="0" smtClean="0">
                  <a:latin typeface="微软雅黑" pitchFamily="34" charset="-122"/>
                  <a:ea typeface="微软雅黑" pitchFamily="34" charset="-122"/>
                  <a:cs typeface="Times New Roman" pitchFamily="18" charset="0"/>
                </a:endParaRPr>
              </a:p>
              <a:p>
                <a:pPr>
                  <a:lnSpc>
                    <a:spcPts val="4000"/>
                  </a:lnSpc>
                </a:pPr>
                <a:r>
                  <a:rPr lang="zh-CN" altLang="en-US" sz="2400" dirty="0" smtClean="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cs typeface="Times New Roman" pitchFamily="18" charset="0"/>
                  </a:rPr>
                  <a:t>     一个月内</a:t>
                </a:r>
                <a:r>
                  <a:rPr lang="zh-CN" altLang="en-US" sz="2400" dirty="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cs typeface="Times New Roman" pitchFamily="18" charset="0"/>
                  </a:rPr>
                  <a:t>消耗的电能</a:t>
                </a:r>
                <a:r>
                  <a:rPr lang="zh-CN" altLang="en-US" sz="2400" dirty="0" smtClean="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cs typeface="Times New Roman" pitchFamily="18" charset="0"/>
                  </a:rPr>
                  <a:t>是</a:t>
                </a:r>
                <a:r>
                  <a:rPr lang="en-US" altLang="zh-CN" sz="2400" dirty="0" smtClean="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cs typeface="Times New Roman" pitchFamily="18" charset="0"/>
                  </a:rPr>
                  <a:t>:</a:t>
                </a:r>
                <a:endParaRPr lang="zh-CN" altLang="en-US" sz="2400" dirty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cs typeface="Times New Roman" pitchFamily="18" charset="0"/>
                </a:endParaRPr>
              </a:p>
              <a:p>
                <a:pPr>
                  <a:lnSpc>
                    <a:spcPts val="4000"/>
                  </a:lnSpc>
                </a:pPr>
                <a:r>
                  <a:rPr lang="en-US" altLang="zh-CN" sz="2400" i="1" dirty="0" smtClean="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cs typeface="Times New Roman" pitchFamily="18" charset="0"/>
                  </a:rPr>
                  <a:t>    W </a:t>
                </a:r>
                <a:r>
                  <a:rPr lang="en-US" altLang="zh-CN" sz="2400" dirty="0">
                    <a:latin typeface="微软雅黑" pitchFamily="34" charset="-122"/>
                    <a:ea typeface="微软雅黑" pitchFamily="34" charset="-122"/>
                    <a:cs typeface="Times New Roman" pitchFamily="18" charset="0"/>
                  </a:rPr>
                  <a:t>= </a:t>
                </a:r>
                <a:r>
                  <a:rPr lang="en-US" altLang="zh-CN" sz="2400" i="1" dirty="0" smtClean="0">
                    <a:latin typeface="微软雅黑" pitchFamily="34" charset="-122"/>
                    <a:ea typeface="微软雅黑" pitchFamily="34" charset="-122"/>
                    <a:cs typeface="Times New Roman" pitchFamily="18" charset="0"/>
                  </a:rPr>
                  <a:t>P.t </a:t>
                </a:r>
                <a:r>
                  <a:rPr lang="en-US" altLang="zh-CN" sz="2400" dirty="0">
                    <a:latin typeface="微软雅黑" pitchFamily="34" charset="-122"/>
                    <a:ea typeface="微软雅黑" pitchFamily="34" charset="-122"/>
                    <a:cs typeface="Times New Roman" pitchFamily="18" charset="0"/>
                  </a:rPr>
                  <a:t>= 0.15 kW×90 h = 13.5 kW · </a:t>
                </a:r>
                <a:r>
                  <a:rPr lang="en-US" altLang="zh-CN" sz="2400" dirty="0" smtClean="0">
                    <a:latin typeface="微软雅黑" pitchFamily="34" charset="-122"/>
                    <a:ea typeface="微软雅黑" pitchFamily="34" charset="-122"/>
                    <a:cs typeface="Times New Roman" pitchFamily="18" charset="0"/>
                  </a:rPr>
                  <a:t>h</a:t>
                </a:r>
                <a:r>
                  <a:rPr lang="zh-CN" altLang="en-US" sz="2400" dirty="0" smtClean="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cs typeface="Times New Roman" pitchFamily="18" charset="0"/>
                  </a:rPr>
                  <a:t>答</a:t>
                </a:r>
                <a:r>
                  <a:rPr lang="zh-CN" altLang="en-US" sz="2400" dirty="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cs typeface="Times New Roman" pitchFamily="18" charset="0"/>
                  </a:rPr>
                  <a:t>：</a:t>
                </a:r>
                <a:r>
                  <a:rPr lang="zh-CN" altLang="en-US" sz="2400" dirty="0">
                    <a:latin typeface="微软雅黑" pitchFamily="34" charset="-122"/>
                    <a:ea typeface="微软雅黑" pitchFamily="34" charset="-122"/>
                    <a:cs typeface="Times New Roman" pitchFamily="18" charset="0"/>
                  </a:rPr>
                  <a:t>一个月用电 </a:t>
                </a:r>
                <a:r>
                  <a:rPr lang="en-US" altLang="zh-CN" sz="2400" dirty="0">
                    <a:latin typeface="微软雅黑" pitchFamily="34" charset="-122"/>
                    <a:ea typeface="微软雅黑" pitchFamily="34" charset="-122"/>
                    <a:cs typeface="Times New Roman" pitchFamily="18" charset="0"/>
                  </a:rPr>
                  <a:t>13.5 kW · h</a:t>
                </a:r>
                <a:r>
                  <a:rPr lang="zh-CN" altLang="en-US" sz="2400" dirty="0">
                    <a:latin typeface="微软雅黑" pitchFamily="34" charset="-122"/>
                    <a:ea typeface="微软雅黑" pitchFamily="34" charset="-122"/>
                    <a:cs typeface="Times New Roman" pitchFamily="18" charset="0"/>
                  </a:rPr>
                  <a:t>。</a:t>
                </a:r>
              </a:p>
            </p:txBody>
          </p:sp>
          <p:grpSp>
            <p:nvGrpSpPr>
              <p:cNvPr id="17" name="Group 12"/>
              <p:cNvGrpSpPr>
                <a:grpSpLocks/>
              </p:cNvGrpSpPr>
              <p:nvPr/>
            </p:nvGrpSpPr>
            <p:grpSpPr bwMode="auto">
              <a:xfrm>
                <a:off x="820745" y="2571204"/>
                <a:ext cx="3135313" cy="831850"/>
                <a:chOff x="245" y="3821"/>
                <a:chExt cx="1975" cy="393"/>
              </a:xfrm>
            </p:grpSpPr>
            <p:sp>
              <p:nvSpPr>
                <p:cNvPr id="18" name="Rectangle 13"/>
                <p:cNvSpPr>
                  <a:spLocks noChangeArrowheads="1"/>
                </p:cNvSpPr>
                <p:nvPr/>
              </p:nvSpPr>
              <p:spPr bwMode="auto">
                <a:xfrm>
                  <a:off x="245" y="3952"/>
                  <a:ext cx="1975" cy="218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</p:spPr>
              <p:txBody>
                <a:bodyPr>
                  <a:spAutoFit/>
                </a:bodyPr>
                <a:lstStyle/>
                <a:p>
                  <a:pPr eaLnBrk="1" hangingPunct="1">
                    <a:defRPr/>
                  </a:pPr>
                  <a:r>
                    <a:rPr lang="zh-CN" altLang="en-US" sz="2400" dirty="0">
                      <a:latin typeface="微软雅黑" pitchFamily="34" charset="-122"/>
                      <a:ea typeface="微软雅黑" pitchFamily="34" charset="-122"/>
                      <a:sym typeface="+mn-ea"/>
                    </a:rPr>
                    <a:t>由</a:t>
                  </a:r>
                  <a:r>
                    <a:rPr lang="en-US" altLang="zh-CN" sz="2400" i="1" dirty="0">
                      <a:latin typeface="微软雅黑" pitchFamily="34" charset="-122"/>
                      <a:ea typeface="微软雅黑" pitchFamily="34" charset="-122"/>
                      <a:sym typeface="+mn-ea"/>
                    </a:rPr>
                    <a:t>P</a:t>
                  </a:r>
                  <a:r>
                    <a:rPr lang="en-US" altLang="zh-CN" sz="2400" dirty="0">
                      <a:latin typeface="微软雅黑" pitchFamily="34" charset="-122"/>
                      <a:ea typeface="微软雅黑" pitchFamily="34" charset="-122"/>
                      <a:sym typeface="+mn-ea"/>
                    </a:rPr>
                    <a:t> </a:t>
                  </a:r>
                  <a:r>
                    <a:rPr lang="en-US" sz="2400" dirty="0">
                      <a:latin typeface="微软雅黑" pitchFamily="34" charset="-122"/>
                      <a:ea typeface="微软雅黑" pitchFamily="34" charset="-122"/>
                      <a:sym typeface="+mn-ea"/>
                    </a:rPr>
                    <a:t>=       </a:t>
                  </a:r>
                  <a:r>
                    <a:rPr lang="zh-CN" altLang="en-US" sz="2400" dirty="0">
                      <a:latin typeface="微软雅黑" pitchFamily="34" charset="-122"/>
                      <a:ea typeface="微软雅黑" pitchFamily="34" charset="-122"/>
                      <a:sym typeface="+mn-ea"/>
                    </a:rPr>
                    <a:t>变形，</a:t>
                  </a:r>
                  <a:r>
                    <a:rPr lang="zh-CN" altLang="en-US" sz="2400" dirty="0" smtClean="0">
                      <a:latin typeface="微软雅黑" pitchFamily="34" charset="-122"/>
                      <a:ea typeface="微软雅黑" pitchFamily="34" charset="-122"/>
                      <a:sym typeface="+mn-ea"/>
                    </a:rPr>
                    <a:t>得</a:t>
                  </a:r>
                  <a:r>
                    <a:rPr lang="en-US" altLang="zh-CN" sz="2400" dirty="0" smtClean="0">
                      <a:latin typeface="微软雅黑" pitchFamily="34" charset="-122"/>
                      <a:ea typeface="微软雅黑" pitchFamily="34" charset="-122"/>
                      <a:sym typeface="+mn-ea"/>
                    </a:rPr>
                    <a:t> </a:t>
                  </a:r>
                  <a:endParaRPr lang="en-US" altLang="zh-CN" sz="2400" dirty="0">
                    <a:latin typeface="微软雅黑" pitchFamily="34" charset="-122"/>
                    <a:ea typeface="微软雅黑" pitchFamily="34" charset="-122"/>
                    <a:sym typeface="+mn-ea"/>
                  </a:endParaRPr>
                </a:p>
              </p:txBody>
            </p:sp>
            <p:sp>
              <p:nvSpPr>
                <p:cNvPr id="19" name="Rectangle 14"/>
                <p:cNvSpPr>
                  <a:spLocks noChangeArrowheads="1"/>
                </p:cNvSpPr>
                <p:nvPr/>
              </p:nvSpPr>
              <p:spPr bwMode="auto">
                <a:xfrm>
                  <a:off x="771" y="3821"/>
                  <a:ext cx="325" cy="39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/>
                <a:p>
                  <a:pPr algn="ctr" eaLnBrk="1" hangingPunct="1"/>
                  <a:r>
                    <a:rPr lang="en-US" altLang="zh-CN" sz="2400" i="1" dirty="0">
                      <a:latin typeface="微软雅黑" pitchFamily="34" charset="-122"/>
                      <a:ea typeface="微软雅黑" pitchFamily="34" charset="-122"/>
                    </a:rPr>
                    <a:t>W</a:t>
                  </a:r>
                </a:p>
                <a:p>
                  <a:pPr algn="ctr" eaLnBrk="1" hangingPunct="1"/>
                  <a:r>
                    <a:rPr lang="en-US" altLang="zh-CN" sz="2400" i="1" dirty="0">
                      <a:latin typeface="微软雅黑" pitchFamily="34" charset="-122"/>
                      <a:ea typeface="微软雅黑" pitchFamily="34" charset="-122"/>
                    </a:rPr>
                    <a:t>t</a:t>
                  </a:r>
                </a:p>
              </p:txBody>
            </p:sp>
            <p:sp>
              <p:nvSpPr>
                <p:cNvPr id="20" name="Line 15"/>
                <p:cNvSpPr>
                  <a:spLocks noChangeShapeType="1"/>
                </p:cNvSpPr>
                <p:nvPr/>
              </p:nvSpPr>
              <p:spPr bwMode="auto">
                <a:xfrm>
                  <a:off x="805" y="4018"/>
                  <a:ext cx="273" cy="0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round/>
                </a:ln>
                <a:effectLst/>
              </p:spPr>
              <p:txBody>
                <a:bodyPr/>
                <a:lstStyle/>
                <a:p>
                  <a:pPr eaLnBrk="1" hangingPunct="1">
                    <a:defRPr/>
                  </a:pPr>
                  <a:endParaRPr lang="zh-CN" altLang="en-US" sz="2400" dirty="0"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</p:grpSp>
        </p:grpSp>
        <p:sp>
          <p:nvSpPr>
            <p:cNvPr id="22" name="Rectangle 11"/>
            <p:cNvSpPr>
              <a:spLocks noChangeArrowheads="1"/>
            </p:cNvSpPr>
            <p:nvPr/>
          </p:nvSpPr>
          <p:spPr bwMode="auto">
            <a:xfrm>
              <a:off x="3823758" y="2837357"/>
              <a:ext cx="1514475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400" b="0" i="1" dirty="0">
                  <a:latin typeface="微软雅黑" pitchFamily="34" charset="-122"/>
                  <a:ea typeface="微软雅黑" pitchFamily="34" charset="-122"/>
                </a:rPr>
                <a:t>W = </a:t>
              </a:r>
              <a:r>
                <a:rPr lang="en-US" altLang="zh-CN" sz="2400" b="0" i="1" dirty="0" smtClean="0">
                  <a:latin typeface="微软雅黑" pitchFamily="34" charset="-122"/>
                  <a:ea typeface="微软雅黑" pitchFamily="34" charset="-122"/>
                </a:rPr>
                <a:t>P.t</a:t>
              </a:r>
              <a:endParaRPr lang="en-US" altLang="zh-CN" sz="2400" b="0" i="1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pic>
        <p:nvPicPr>
          <p:cNvPr id="24" name="Picture 1"/>
          <p:cNvPicPr preferRelativeResize="0"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0631" y="1248991"/>
            <a:ext cx="2600325" cy="1995374"/>
          </a:xfrm>
          <a:prstGeom prst="rect">
            <a:avLst/>
          </a:prstGeom>
          <a:noFill/>
          <a:ln>
            <a:noFill/>
          </a:ln>
          <a:effectLst>
            <a:outerShdw blurRad="622300" dist="50800" dir="5400000" algn="ctr" rotWithShape="0">
              <a:srgbClr val="000000">
                <a:alpha val="3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17890099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690652"/>
            <a:ext cx="736376" cy="359227"/>
          </a:xfrm>
          <a:prstGeom prst="rect">
            <a:avLst/>
          </a:prstGeom>
        </p:spPr>
      </p:pic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616479" y="765411"/>
            <a:ext cx="6725180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 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度电可以供 </a:t>
            </a:r>
            <a:r>
              <a:rPr lang="en-US" sz="24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40 W 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的灯泡工作多长时间？</a:t>
            </a:r>
          </a:p>
        </p:txBody>
      </p:sp>
      <p:sp>
        <p:nvSpPr>
          <p:cNvPr id="6" name="Rectangle 11"/>
          <p:cNvSpPr>
            <a:spLocks noChangeArrowheads="1"/>
          </p:cNvSpPr>
          <p:nvPr/>
        </p:nvSpPr>
        <p:spPr bwMode="auto">
          <a:xfrm>
            <a:off x="526523" y="2680228"/>
            <a:ext cx="696859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答：</a:t>
            </a:r>
            <a:r>
              <a:rPr lang="en-US" sz="24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 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度电可以供 </a:t>
            </a:r>
            <a:r>
              <a:rPr lang="en-US" sz="24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40 W 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的灯泡工作 </a:t>
            </a:r>
            <a:r>
              <a:rPr lang="en-US" sz="24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25 h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。</a:t>
            </a:r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330199" y="1417108"/>
            <a:ext cx="685801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600" b="1" dirty="0">
                <a:solidFill>
                  <a:srgbClr val="FF0000"/>
                </a:solidFill>
                <a:latin typeface="宋体" pitchFamily="2" charset="-122"/>
              </a:rPr>
              <a:t>解：</a:t>
            </a:r>
          </a:p>
        </p:txBody>
      </p:sp>
      <p:grpSp>
        <p:nvGrpSpPr>
          <p:cNvPr id="8" name="Group 9"/>
          <p:cNvGrpSpPr>
            <a:grpSpLocks/>
          </p:cNvGrpSpPr>
          <p:nvPr/>
        </p:nvGrpSpPr>
        <p:grpSpPr bwMode="auto">
          <a:xfrm>
            <a:off x="1293284" y="1460499"/>
            <a:ext cx="6048375" cy="955675"/>
            <a:chOff x="0" y="0"/>
            <a:chExt cx="3810" cy="602"/>
          </a:xfrm>
        </p:grpSpPr>
        <p:sp>
          <p:nvSpPr>
            <p:cNvPr id="9" name="Rectangle 14"/>
            <p:cNvSpPr>
              <a:spLocks noChangeArrowheads="1"/>
            </p:cNvSpPr>
            <p:nvPr/>
          </p:nvSpPr>
          <p:spPr bwMode="auto">
            <a:xfrm>
              <a:off x="0" y="137"/>
              <a:ext cx="3810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sz="2800" i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t </a:t>
              </a:r>
              <a:r>
                <a:rPr lang="en-US" sz="2800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=</a:t>
              </a:r>
              <a:r>
                <a:rPr lang="zh-CN" altLang="en-US" sz="2800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　　</a:t>
              </a:r>
              <a:r>
                <a:rPr lang="en-US" sz="2800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= </a:t>
              </a:r>
              <a:r>
                <a:rPr lang="zh-CN" altLang="en-US" sz="2800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　　　　 </a:t>
              </a:r>
              <a:r>
                <a:rPr lang="en-US" sz="2800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=</a:t>
              </a:r>
              <a:r>
                <a:rPr lang="zh-CN" altLang="en-US" sz="2800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　　　　</a:t>
              </a:r>
              <a:r>
                <a:rPr lang="en-US" sz="2800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=</a:t>
              </a:r>
              <a:r>
                <a:rPr lang="zh-CN" altLang="en-US" sz="2800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800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25 h</a:t>
              </a:r>
            </a:p>
          </p:txBody>
        </p:sp>
        <p:sp>
          <p:nvSpPr>
            <p:cNvPr id="10" name="Rectangle 15"/>
            <p:cNvSpPr>
              <a:spLocks noChangeArrowheads="1"/>
            </p:cNvSpPr>
            <p:nvPr/>
          </p:nvSpPr>
          <p:spPr bwMode="auto">
            <a:xfrm>
              <a:off x="385" y="1"/>
              <a:ext cx="315" cy="5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800" i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W</a:t>
              </a:r>
            </a:p>
            <a:p>
              <a:r>
                <a:rPr lang="en-US" sz="2800" i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P</a:t>
              </a:r>
            </a:p>
          </p:txBody>
        </p:sp>
        <p:sp>
          <p:nvSpPr>
            <p:cNvPr id="11" name="Line 16"/>
            <p:cNvSpPr>
              <a:spLocks noChangeShapeType="1"/>
            </p:cNvSpPr>
            <p:nvPr/>
          </p:nvSpPr>
          <p:spPr bwMode="auto">
            <a:xfrm>
              <a:off x="385" y="296"/>
              <a:ext cx="273" cy="0"/>
            </a:xfrm>
            <a:prstGeom prst="line">
              <a:avLst/>
            </a:prstGeom>
            <a:noFill/>
            <a:ln w="127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2" name="Rectangle 17"/>
            <p:cNvSpPr>
              <a:spLocks noChangeArrowheads="1"/>
            </p:cNvSpPr>
            <p:nvPr/>
          </p:nvSpPr>
          <p:spPr bwMode="auto">
            <a:xfrm>
              <a:off x="1020" y="1"/>
              <a:ext cx="801" cy="6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sz="28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1 kW·h</a:t>
              </a:r>
            </a:p>
            <a:p>
              <a:pPr algn="ctr"/>
              <a:r>
                <a:rPr lang="en-US" sz="28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40 W</a:t>
              </a:r>
            </a:p>
          </p:txBody>
        </p:sp>
        <p:sp>
          <p:nvSpPr>
            <p:cNvPr id="13" name="Line 18"/>
            <p:cNvSpPr>
              <a:spLocks noChangeShapeType="1"/>
            </p:cNvSpPr>
            <p:nvPr/>
          </p:nvSpPr>
          <p:spPr bwMode="auto">
            <a:xfrm>
              <a:off x="1000" y="296"/>
              <a:ext cx="791" cy="0"/>
            </a:xfrm>
            <a:prstGeom prst="line">
              <a:avLst/>
            </a:prstGeom>
            <a:noFill/>
            <a:ln w="127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4" name="Rectangle 19"/>
            <p:cNvSpPr>
              <a:spLocks noChangeArrowheads="1"/>
            </p:cNvSpPr>
            <p:nvPr/>
          </p:nvSpPr>
          <p:spPr bwMode="auto">
            <a:xfrm>
              <a:off x="2017" y="0"/>
              <a:ext cx="913" cy="5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sz="28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1 kW·h</a:t>
              </a:r>
            </a:p>
            <a:p>
              <a:pPr algn="ctr"/>
              <a:r>
                <a:rPr lang="en-US" sz="28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0.04 kW</a:t>
              </a:r>
            </a:p>
          </p:txBody>
        </p:sp>
        <p:sp>
          <p:nvSpPr>
            <p:cNvPr id="15" name="Line 20"/>
            <p:cNvSpPr>
              <a:spLocks noChangeShapeType="1"/>
            </p:cNvSpPr>
            <p:nvPr/>
          </p:nvSpPr>
          <p:spPr bwMode="auto">
            <a:xfrm>
              <a:off x="2066" y="295"/>
              <a:ext cx="791" cy="0"/>
            </a:xfrm>
            <a:prstGeom prst="line">
              <a:avLst/>
            </a:prstGeom>
            <a:noFill/>
            <a:ln w="127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16" name="Text Box 8"/>
          <p:cNvSpPr txBox="1">
            <a:spLocks noChangeArrowheads="1"/>
          </p:cNvSpPr>
          <p:nvPr/>
        </p:nvSpPr>
        <p:spPr bwMode="auto">
          <a:xfrm>
            <a:off x="296148" y="283211"/>
            <a:ext cx="1184113" cy="48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练一练</a:t>
            </a:r>
          </a:p>
        </p:txBody>
      </p:sp>
      <p:grpSp>
        <p:nvGrpSpPr>
          <p:cNvPr id="18" name="组合 17"/>
          <p:cNvGrpSpPr/>
          <p:nvPr/>
        </p:nvGrpSpPr>
        <p:grpSpPr>
          <a:xfrm>
            <a:off x="463802" y="3432186"/>
            <a:ext cx="8480955" cy="1089011"/>
            <a:chOff x="463802" y="3432186"/>
            <a:chExt cx="8480955" cy="1089011"/>
          </a:xfrm>
        </p:grpSpPr>
        <p:sp>
          <p:nvSpPr>
            <p:cNvPr id="17" name="Text Box 8"/>
            <p:cNvSpPr txBox="1">
              <a:spLocks noChangeArrowheads="1"/>
            </p:cNvSpPr>
            <p:nvPr/>
          </p:nvSpPr>
          <p:spPr bwMode="auto">
            <a:xfrm>
              <a:off x="463802" y="3432186"/>
              <a:ext cx="8480955" cy="10890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l" eaLnBrk="1" hangingPunct="1"/>
              <a:r>
                <a:rPr lang="zh-CN" altLang="en-US" sz="2400" dirty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在</a:t>
              </a:r>
              <a:r>
                <a:rPr lang="zh-CN" altLang="en-US" sz="2400" dirty="0" smtClean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使用公式       时，可以根据题意，来选择合适的单位。</a:t>
              </a:r>
              <a:endPara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aphicFrame>
          <p:nvGraphicFramePr>
            <p:cNvPr id="2" name="对象 1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785625875"/>
                </p:ext>
              </p:extLst>
            </p:nvPr>
          </p:nvGraphicFramePr>
          <p:xfrm>
            <a:off x="2253193" y="3743722"/>
            <a:ext cx="451378" cy="46593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6399" name="Equation" r:id="rId4" imgW="393480" imgH="406080" progId="Equation.DSMT4">
                    <p:embed/>
                  </p:oleObj>
                </mc:Choice>
                <mc:Fallback>
                  <p:oleObj name="Equation" r:id="rId4" imgW="393480" imgH="406080" progId="Equation.DSMT4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5"/>
                        <a:stretch>
                          <a:fillRect/>
                        </a:stretch>
                      </p:blipFill>
                      <p:spPr>
                        <a:xfrm>
                          <a:off x="2253193" y="3743722"/>
                          <a:ext cx="451378" cy="465939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val="674708879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utoUpdateAnimBg="0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690652"/>
            <a:ext cx="736376" cy="359227"/>
          </a:xfrm>
          <a:prstGeom prst="rect">
            <a:avLst/>
          </a:prstGeom>
        </p:spPr>
      </p:pic>
      <p:sp>
        <p:nvSpPr>
          <p:cNvPr id="4" name="内容占位符 4"/>
          <p:cNvSpPr txBox="1">
            <a:spLocks/>
          </p:cNvSpPr>
          <p:nvPr/>
        </p:nvSpPr>
        <p:spPr>
          <a:xfrm>
            <a:off x="287287" y="260614"/>
            <a:ext cx="8014228" cy="2677484"/>
          </a:xfrm>
          <a:prstGeom prst="rect">
            <a:avLst/>
          </a:prstGeom>
          <a:ln w="12700">
            <a:miter lim="400000"/>
          </a:ln>
        </p:spPr>
        <p:txBody>
          <a:bodyPr lIns="68580" tIns="34290" rIns="68580" bIns="34290">
            <a:noAutofit/>
          </a:bodyPr>
          <a:lstStyle>
            <a:lvl1pPr marL="342900" indent="-342900">
              <a:spcBef>
                <a:spcPts val="700"/>
              </a:spcBef>
              <a:buSzPct val="100000"/>
              <a:buChar char="•"/>
              <a:defRPr sz="3200">
                <a:latin typeface="Arial" panose="020B0706020202030204"/>
                <a:ea typeface="Arial" panose="020B0706020202030204"/>
                <a:cs typeface="Arial" panose="020B0706020202030204"/>
                <a:sym typeface="Arial" panose="020B0706020202030204"/>
              </a:defRPr>
            </a:lvl1pPr>
            <a:lvl2pPr marL="783590" indent="-326390">
              <a:spcBef>
                <a:spcPts val="700"/>
              </a:spcBef>
              <a:buSzPct val="100000"/>
              <a:buChar char="–"/>
              <a:defRPr sz="3200">
                <a:latin typeface="Arial" panose="020B0706020202030204"/>
                <a:ea typeface="Arial" panose="020B0706020202030204"/>
                <a:cs typeface="Arial" panose="020B0706020202030204"/>
                <a:sym typeface="Arial" panose="020B0706020202030204"/>
              </a:defRPr>
            </a:lvl2pPr>
            <a:lvl3pPr marL="1219200" indent="-304800">
              <a:spcBef>
                <a:spcPts val="700"/>
              </a:spcBef>
              <a:buSzPct val="100000"/>
              <a:buChar char="•"/>
              <a:defRPr sz="3200">
                <a:latin typeface="Arial" panose="020B0706020202030204"/>
                <a:ea typeface="Arial" panose="020B0706020202030204"/>
                <a:cs typeface="Arial" panose="020B0706020202030204"/>
                <a:sym typeface="Arial" panose="020B0706020202030204"/>
              </a:defRPr>
            </a:lvl3pPr>
            <a:lvl4pPr marL="1737360" indent="-365760">
              <a:spcBef>
                <a:spcPts val="700"/>
              </a:spcBef>
              <a:buSzPct val="100000"/>
              <a:buChar char="–"/>
              <a:defRPr sz="3200">
                <a:latin typeface="Arial" panose="020B0706020202030204"/>
                <a:ea typeface="Arial" panose="020B0706020202030204"/>
                <a:cs typeface="Arial" panose="020B0706020202030204"/>
                <a:sym typeface="Arial" panose="020B0706020202030204"/>
              </a:defRPr>
            </a:lvl4pPr>
            <a:lvl5pPr marL="2194560" indent="-365760">
              <a:spcBef>
                <a:spcPts val="700"/>
              </a:spcBef>
              <a:buSzPct val="100000"/>
              <a:buChar char="»"/>
              <a:defRPr sz="3200">
                <a:latin typeface="Arial" panose="020B0706020202030204"/>
                <a:ea typeface="Arial" panose="020B0706020202030204"/>
                <a:cs typeface="Arial" panose="020B0706020202030204"/>
                <a:sym typeface="Arial" panose="020B0706020202030204"/>
              </a:defRPr>
            </a:lvl5pPr>
            <a:lvl6pPr marL="2692400" indent="-406400">
              <a:spcBef>
                <a:spcPts val="700"/>
              </a:spcBef>
              <a:buSzPct val="100000"/>
              <a:buChar char="•"/>
              <a:defRPr sz="3200">
                <a:latin typeface="Arial" panose="020B0706020202030204"/>
                <a:ea typeface="Arial" panose="020B0706020202030204"/>
                <a:cs typeface="Arial" panose="020B0706020202030204"/>
                <a:sym typeface="Arial" panose="020B0706020202030204"/>
              </a:defRPr>
            </a:lvl6pPr>
            <a:lvl7pPr marL="3149600" indent="-406400">
              <a:spcBef>
                <a:spcPts val="700"/>
              </a:spcBef>
              <a:buSzPct val="100000"/>
              <a:buChar char="•"/>
              <a:defRPr sz="3200">
                <a:latin typeface="Arial" panose="020B0706020202030204"/>
                <a:ea typeface="Arial" panose="020B0706020202030204"/>
                <a:cs typeface="Arial" panose="020B0706020202030204"/>
                <a:sym typeface="Arial" panose="020B0706020202030204"/>
              </a:defRPr>
            </a:lvl7pPr>
            <a:lvl8pPr marL="3606800" indent="-406400">
              <a:spcBef>
                <a:spcPts val="700"/>
              </a:spcBef>
              <a:buSzPct val="100000"/>
              <a:buChar char="•"/>
              <a:defRPr sz="3200">
                <a:latin typeface="Arial" panose="020B0706020202030204"/>
                <a:ea typeface="Arial" panose="020B0706020202030204"/>
                <a:cs typeface="Arial" panose="020B0706020202030204"/>
                <a:sym typeface="Arial" panose="020B0706020202030204"/>
              </a:defRPr>
            </a:lvl8pPr>
            <a:lvl9pPr marL="4064000" indent="-406400">
              <a:spcBef>
                <a:spcPts val="700"/>
              </a:spcBef>
              <a:buSzPct val="100000"/>
              <a:buChar char="•"/>
              <a:defRPr sz="3200">
                <a:latin typeface="Arial" panose="020B0706020202030204"/>
                <a:ea typeface="Arial" panose="020B0706020202030204"/>
                <a:cs typeface="Arial" panose="020B0706020202030204"/>
                <a:sym typeface="Arial" panose="020B0706020202030204"/>
              </a:defRPr>
            </a:lvl9pPr>
          </a:lstStyle>
          <a:p>
            <a:pPr marL="0" indent="0">
              <a:lnSpc>
                <a:spcPct val="90000"/>
              </a:lnSpc>
              <a:buFont typeface="Wingdings" pitchFamily="2" charset="2"/>
              <a:buNone/>
            </a:pP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  <a:sym typeface="宋体" pitchFamily="2" charset="-122"/>
              </a:rPr>
              <a:t>想想议议</a:t>
            </a:r>
            <a:r>
              <a:rPr lang="en-US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  <a:sym typeface="宋体" pitchFamily="2" charset="-122"/>
              </a:rPr>
              <a:t>:</a:t>
            </a:r>
          </a:p>
          <a:p>
            <a:pPr marL="0" indent="0" algn="l">
              <a:lnSpc>
                <a:spcPct val="150000"/>
              </a:lnSpc>
              <a:buFont typeface="Wingdings" pitchFamily="2" charset="2"/>
              <a:buNone/>
            </a:pP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  <a:sym typeface="宋体" pitchFamily="2" charset="-122"/>
              </a:rPr>
              <a:t>一位电视记者在讲到某工厂上半年共节约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  <a:sym typeface="宋体" pitchFamily="2" charset="-122"/>
              </a:rPr>
              <a:t>5 000kW·h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  <a:sym typeface="宋体" pitchFamily="2" charset="-122"/>
              </a:rPr>
              <a:t>的时候，手举一只理发用电吹风机说：“我这只电吹风是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  <a:sym typeface="宋体" pitchFamily="2" charset="-122"/>
              </a:rPr>
              <a:t>500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  <a:sym typeface="宋体" pitchFamily="2" charset="-122"/>
              </a:rPr>
              <a:t>瓦的，也就是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  <a:sym typeface="宋体" pitchFamily="2" charset="-122"/>
              </a:rPr>
              <a:t>0.5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  <a:sym typeface="宋体" pitchFamily="2" charset="-122"/>
              </a:rPr>
              <a:t>千瓦，这个厂节省的电力可以开动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  <a:sym typeface="宋体" pitchFamily="2" charset="-122"/>
              </a:rPr>
              <a:t>10 000 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  <a:sym typeface="宋体" pitchFamily="2" charset="-122"/>
              </a:rPr>
              <a:t>个这样的电吹风。”这位记者错在哪里？</a:t>
            </a:r>
            <a:endParaRPr lang="zh-CN" altLang="en-US" sz="2400" dirty="0">
              <a:latin typeface="微软雅黑" pitchFamily="34" charset="-122"/>
              <a:ea typeface="微软雅黑" pitchFamily="34" charset="-122"/>
              <a:cs typeface="Times New Roman" pitchFamily="18" charset="0"/>
              <a:sym typeface="宋体" pitchFamily="2" charset="-122"/>
            </a:endParaRPr>
          </a:p>
        </p:txBody>
      </p:sp>
      <p:sp>
        <p:nvSpPr>
          <p:cNvPr id="5" name="矩形 5"/>
          <p:cNvSpPr>
            <a:spLocks noChangeArrowheads="1"/>
          </p:cNvSpPr>
          <p:nvPr/>
        </p:nvSpPr>
        <p:spPr bwMode="auto">
          <a:xfrm>
            <a:off x="287287" y="2904214"/>
            <a:ext cx="863658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  <a:buFont typeface="Arial" pitchFamily="34" charset="0"/>
              <a:buNone/>
            </a:pPr>
            <a:r>
              <a:rPr lang="zh-CN" altLang="en-US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  <a:sym typeface="宋体" pitchFamily="2" charset="-122"/>
              </a:rPr>
              <a:t> 记者</a:t>
            </a: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  <a:sym typeface="宋体" pitchFamily="2" charset="-122"/>
              </a:rPr>
              <a:t>的错误：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  <a:cs typeface="Times New Roman" pitchFamily="18" charset="0"/>
                <a:sym typeface="宋体" pitchFamily="2" charset="-122"/>
              </a:rPr>
              <a:t>混淆了</a:t>
            </a: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  <a:sym typeface="宋体" pitchFamily="2" charset="-122"/>
              </a:rPr>
              <a:t>（电能）</a:t>
            </a:r>
            <a:r>
              <a:rPr lang="en-US" altLang="zh-CN" sz="2400" dirty="0" err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  <a:sym typeface="宋体" pitchFamily="2" charset="-122"/>
              </a:rPr>
              <a:t>kW·h</a:t>
            </a: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  <a:sym typeface="宋体" pitchFamily="2" charset="-122"/>
              </a:rPr>
              <a:t>与（电功率）</a:t>
            </a:r>
            <a:r>
              <a:rPr lang="en-US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  <a:sym typeface="宋体" pitchFamily="2" charset="-122"/>
              </a:rPr>
              <a:t>kW</a:t>
            </a: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  <a:sym typeface="宋体" pitchFamily="2" charset="-122"/>
              </a:rPr>
              <a:t>的关系。</a:t>
            </a:r>
          </a:p>
        </p:txBody>
      </p:sp>
      <p:sp>
        <p:nvSpPr>
          <p:cNvPr id="6" name="矩形 6"/>
          <p:cNvSpPr>
            <a:spLocks noChangeArrowheads="1"/>
          </p:cNvSpPr>
          <p:nvPr/>
        </p:nvSpPr>
        <p:spPr bwMode="auto">
          <a:xfrm>
            <a:off x="459795" y="3639522"/>
            <a:ext cx="8302625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>
              <a:lnSpc>
                <a:spcPct val="150000"/>
              </a:lnSpc>
              <a:buFont typeface="Arial" pitchFamily="34" charset="0"/>
              <a:buNone/>
            </a:pP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  <a:sym typeface="宋体" pitchFamily="2" charset="-122"/>
              </a:rPr>
              <a:t>正确</a:t>
            </a: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  <a:sym typeface="宋体" pitchFamily="2" charset="-122"/>
              </a:rPr>
              <a:t>的说法是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  <a:cs typeface="Times New Roman" pitchFamily="18" charset="0"/>
                <a:sym typeface="宋体" pitchFamily="2" charset="-122"/>
              </a:rPr>
              <a:t>：这些电能可以让功率为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  <a:cs typeface="Times New Roman" pitchFamily="18" charset="0"/>
                <a:sym typeface="宋体" pitchFamily="2" charset="-122"/>
              </a:rPr>
              <a:t>0.5 kW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  <a:cs typeface="Times New Roman" pitchFamily="18" charset="0"/>
                <a:sym typeface="宋体" pitchFamily="2" charset="-122"/>
              </a:rPr>
              <a:t>电吹风正常工作的时间是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  <a:sym typeface="宋体" pitchFamily="2" charset="-122"/>
              </a:rPr>
              <a:t>:10000h.</a:t>
            </a:r>
            <a:endParaRPr lang="en-US" altLang="zh-CN" sz="2400" dirty="0">
              <a:latin typeface="微软雅黑" pitchFamily="34" charset="-122"/>
              <a:ea typeface="微软雅黑" pitchFamily="34" charset="-122"/>
              <a:cs typeface="Times New Roman" pitchFamily="18" charset="0"/>
              <a:sym typeface="宋体" pitchFamily="2" charset="-122"/>
            </a:endParaRPr>
          </a:p>
        </p:txBody>
      </p:sp>
      <p:graphicFrame>
        <p:nvGraphicFramePr>
          <p:cNvPr id="7" name="Object 5">
            <a:hlinkClick r:id="" action="ppaction://ole?verb=0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65286088"/>
              </p:ext>
            </p:extLst>
          </p:nvPr>
        </p:nvGraphicFramePr>
        <p:xfrm>
          <a:off x="3027363" y="5499100"/>
          <a:ext cx="3487737" cy="939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04" name="Equation" r:id="rId4" imgW="3162240" imgH="609480" progId="Equation.DSMT4">
                  <p:embed/>
                </p:oleObj>
              </mc:Choice>
              <mc:Fallback>
                <p:oleObj name="Equation" r:id="rId4" imgW="3162240" imgH="6094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27363" y="5499100"/>
                        <a:ext cx="3487737" cy="939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09997769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/>
      <p:bldP spid="6" grpId="0" bldLvl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227928" y="188182"/>
            <a:ext cx="724521" cy="697781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2040204020203" charset="-122"/>
              <a:ea typeface="微软雅黑" panose="020B0502040204020203" charset="-122"/>
              <a:sym typeface="微软雅黑" panose="020B0502040204020203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41431" y="246920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2040204020203" charset="-122"/>
              </a:rPr>
              <a:t>3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2040204020203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19423" y="145320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706020202030204"/>
                <a:sym typeface="Arial" panose="020B0706020202030204"/>
              </a:rPr>
              <a:t>课堂小结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706020202030204"/>
              <a:sym typeface="Arial" panose="020B0706020202030204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33606" y="668538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690653"/>
            <a:ext cx="736376" cy="359227"/>
          </a:xfrm>
          <a:prstGeom prst="rect">
            <a:avLst/>
          </a:prstGeom>
        </p:spPr>
      </p:pic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6255" y="728133"/>
            <a:ext cx="7349066" cy="35389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矩形 3"/>
          <p:cNvSpPr/>
          <p:nvPr/>
        </p:nvSpPr>
        <p:spPr>
          <a:xfrm>
            <a:off x="393888" y="4267073"/>
            <a:ext cx="673934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本堂重点：</a:t>
            </a:r>
            <a:r>
              <a:rPr lang="zh-CN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电功率</a:t>
            </a:r>
            <a:r>
              <a:rPr lang="zh-CN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的概念的理解及其公式的应用 </a:t>
            </a:r>
            <a:endParaRPr lang="zh-CN" altLang="en-US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78644" y="4669135"/>
            <a:ext cx="510909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本堂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难点：</a:t>
            </a:r>
            <a:r>
              <a:rPr lang="zh-CN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电功率</a:t>
            </a:r>
            <a:r>
              <a:rPr lang="zh-CN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公式的理解与应用</a:t>
            </a:r>
            <a:endParaRPr lang="zh-CN" altLang="en-US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70103897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690652"/>
            <a:ext cx="736376" cy="359227"/>
          </a:xfrm>
          <a:prstGeom prst="rect">
            <a:avLst/>
          </a:prstGeom>
        </p:spPr>
      </p:pic>
      <p:sp>
        <p:nvSpPr>
          <p:cNvPr id="5" name="Shape 108"/>
          <p:cNvSpPr/>
          <p:nvPr/>
        </p:nvSpPr>
        <p:spPr>
          <a:xfrm>
            <a:off x="284119" y="133914"/>
            <a:ext cx="724521" cy="697781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2040204020203" charset="-122"/>
              <a:ea typeface="微软雅黑" panose="020B0502040204020203" charset="-122"/>
              <a:sym typeface="微软雅黑" panose="020B0502040204020203" charset="-122"/>
            </a:endParaRPr>
          </a:p>
        </p:txBody>
      </p:sp>
      <p:sp>
        <p:nvSpPr>
          <p:cNvPr id="6" name="文本框 1"/>
          <p:cNvSpPr txBox="1"/>
          <p:nvPr/>
        </p:nvSpPr>
        <p:spPr>
          <a:xfrm>
            <a:off x="1309924" y="133914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706020202030204"/>
                <a:sym typeface="Arial" panose="020B0706020202030204"/>
              </a:rPr>
              <a:t>典例分析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706020202030204"/>
              <a:sym typeface="Arial" panose="020B0706020202030204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1094015" y="657132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8" name="Shape 112"/>
          <p:cNvSpPr/>
          <p:nvPr/>
        </p:nvSpPr>
        <p:spPr>
          <a:xfrm>
            <a:off x="241431" y="219110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2040204020203" charset="-122"/>
              </a:rPr>
              <a:t>3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2040204020203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161748" y="657132"/>
            <a:ext cx="576515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考点一</a:t>
            </a:r>
            <a:r>
              <a:rPr lang="zh-CN" altLang="zh-CN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常见用电器的电功率</a:t>
            </a:r>
            <a:endParaRPr lang="zh-CN" altLang="zh-CN" sz="28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02625" y="981304"/>
            <a:ext cx="246593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zh-CN" sz="2400" dirty="0" smtClean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【</a:t>
            </a:r>
            <a:r>
              <a:rPr lang="zh-CN" altLang="zh-CN" sz="24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典型例题</a:t>
            </a:r>
            <a:r>
              <a:rPr lang="en-US" altLang="zh-CN" sz="24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zh-CN" sz="2400" dirty="0" smtClean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】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41430" y="1394678"/>
            <a:ext cx="8611435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(2019 </a:t>
            </a:r>
            <a:r>
              <a:rPr lang="zh-CN" altLang="zh-CN" sz="2400" b="1" dirty="0">
                <a:latin typeface="微软雅黑" pitchFamily="34" charset="-122"/>
                <a:ea typeface="微软雅黑" pitchFamily="34" charset="-122"/>
              </a:rPr>
              <a:t>辽宁省辽阳市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下列厨房中的估测数据最接近实际的是（　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）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  <a:p>
            <a:pPr algn="l">
              <a:lnSpc>
                <a:spcPct val="150000"/>
              </a:lnSpc>
            </a:pP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A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．一个鸡蛋的质量约为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0.5kg    	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 algn="l"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B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．刚烧开的水温度约为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100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℃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	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  <a:p>
            <a:pPr algn="l">
              <a:lnSpc>
                <a:spcPct val="150000"/>
              </a:lnSpc>
            </a:pP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C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．电冰箱的电功率约为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1000W	    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 algn="l"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D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．菜刀刀刃的厚度约为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0.5cm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50333" y="1888152"/>
            <a:ext cx="54368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fontAlgn="ctr">
              <a:lnSpc>
                <a:spcPct val="15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B</a:t>
            </a:r>
            <a:endParaRPr lang="zh-CN" altLang="zh-CN" sz="2800" dirty="0">
              <a:solidFill>
                <a:srgbClr val="FF0000"/>
              </a:solidFill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621324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690652"/>
            <a:ext cx="736376" cy="35922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01138" y="214847"/>
            <a:ext cx="2963742" cy="581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【迁移训练</a:t>
            </a:r>
            <a:r>
              <a:rPr lang="en-US" altLang="zh-CN" sz="24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zh-CN" sz="24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】</a:t>
            </a:r>
          </a:p>
        </p:txBody>
      </p:sp>
      <p:sp>
        <p:nvSpPr>
          <p:cNvPr id="2" name="矩形 1"/>
          <p:cNvSpPr/>
          <p:nvPr/>
        </p:nvSpPr>
        <p:spPr>
          <a:xfrm>
            <a:off x="397934" y="1001547"/>
            <a:ext cx="714586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(2019 </a:t>
            </a:r>
            <a:r>
              <a:rPr lang="zh-CN" altLang="zh-CN" sz="2400" b="1" dirty="0">
                <a:latin typeface="微软雅黑" pitchFamily="34" charset="-122"/>
                <a:ea typeface="微软雅黑" pitchFamily="34" charset="-122"/>
              </a:rPr>
              <a:t>山东省威海市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有关电学知识，下列说法错误的是（　　）</a:t>
            </a:r>
          </a:p>
          <a:p>
            <a:pPr algn="l">
              <a:lnSpc>
                <a:spcPct val="150000"/>
              </a:lnSpc>
            </a:pP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A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．对人体的安全电压不高于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36V	         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 algn="l"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B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．一个电子所带电荷量为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1.6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×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2400" baseline="30000" dirty="0">
                <a:latin typeface="微软雅黑" pitchFamily="34" charset="-122"/>
                <a:ea typeface="微软雅黑" pitchFamily="34" charset="-122"/>
              </a:rPr>
              <a:t>﹣</a:t>
            </a:r>
            <a:r>
              <a:rPr lang="en-US" altLang="zh-CN" sz="2400" baseline="30000" dirty="0">
                <a:latin typeface="微软雅黑" pitchFamily="34" charset="-122"/>
                <a:ea typeface="微软雅黑" pitchFamily="34" charset="-122"/>
              </a:rPr>
              <a:t>19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C	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  <a:p>
            <a:pPr algn="l">
              <a:lnSpc>
                <a:spcPct val="150000"/>
              </a:lnSpc>
            </a:pP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C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．手机功率约为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200W	                     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 algn="l"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D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．家用空调电流约为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5A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471252" y="1484316"/>
            <a:ext cx="42351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fontAlgn="ctr">
              <a:lnSpc>
                <a:spcPct val="15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C</a:t>
            </a:r>
            <a:endParaRPr lang="zh-CN" altLang="zh-CN" sz="2800" dirty="0">
              <a:solidFill>
                <a:srgbClr val="FF0000"/>
              </a:solidFill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0905403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690652"/>
            <a:ext cx="736376" cy="35922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95869" y="195685"/>
            <a:ext cx="4572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考点</a:t>
            </a:r>
            <a:r>
              <a:rPr lang="zh-CN" altLang="en-US" sz="28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二</a:t>
            </a:r>
            <a:r>
              <a:rPr lang="zh-CN" altLang="zh-CN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电功率的简单计算</a:t>
            </a:r>
            <a:endParaRPr lang="en-US" altLang="zh-CN" sz="28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76879" y="617257"/>
            <a:ext cx="224366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dirty="0" smtClean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【</a:t>
            </a:r>
            <a:r>
              <a:rPr lang="zh-CN" altLang="zh-CN" sz="24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典型</a:t>
            </a:r>
            <a:r>
              <a:rPr lang="zh-CN" altLang="zh-CN" sz="2400" dirty="0" smtClean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例题</a:t>
            </a:r>
            <a:r>
              <a:rPr lang="en-US" altLang="zh-CN" sz="2400" dirty="0" smtClean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zh-CN" sz="2400" dirty="0" smtClean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】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92212" y="1204321"/>
            <a:ext cx="8098091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en-US" altLang="zh-CN" sz="2400" b="1" dirty="0">
                <a:latin typeface="微软雅黑" pitchFamily="34" charset="-122"/>
                <a:ea typeface="微软雅黑" pitchFamily="34" charset="-122"/>
              </a:rPr>
              <a:t>2019</a:t>
            </a:r>
            <a:r>
              <a:rPr lang="zh-CN" altLang="en-US" sz="2400" b="1" dirty="0">
                <a:latin typeface="微软雅黑" pitchFamily="34" charset="-122"/>
                <a:ea typeface="微软雅黑" pitchFamily="34" charset="-122"/>
              </a:rPr>
              <a:t>扬州市</a:t>
            </a:r>
            <a:r>
              <a:rPr lang="en-US" altLang="zh-CN" sz="2400" b="1" dirty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如图所示的电路，电源电压恒为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3V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，闭合开关 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S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，电流表 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A1 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示数为 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0.5A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A2 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示数为 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0.3A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，则电阻 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R1 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是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______ Ω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，通过电阻 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R2 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的电流是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_______ A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，电阻 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R1 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的电功率是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_______ W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，在 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5min 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内整个电路消耗的电能是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______ J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0" name="图片 9" descr="学科网(www.zxxk.com)--教育资源门户，提供试卷、教案、课件、论文、素材以及各类教学资源下载，还有大量而丰富的教学相关资讯！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094077" y="3469239"/>
            <a:ext cx="1973792" cy="1401026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矩形 8"/>
          <p:cNvSpPr/>
          <p:nvPr/>
        </p:nvSpPr>
        <p:spPr>
          <a:xfrm>
            <a:off x="1226842" y="2140380"/>
            <a:ext cx="543739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fontAlgn="ctr">
              <a:lnSpc>
                <a:spcPct val="15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10</a:t>
            </a:r>
            <a:endParaRPr lang="zh-CN" altLang="en-US" sz="2800" dirty="0">
              <a:solidFill>
                <a:srgbClr val="FF0000"/>
              </a:solidFill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748241" y="2140380"/>
            <a:ext cx="633507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fontAlgn="ctr">
              <a:lnSpc>
                <a:spcPct val="15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0.2</a:t>
            </a:r>
            <a:endParaRPr lang="zh-CN" altLang="en-US" sz="2800" dirty="0">
              <a:solidFill>
                <a:srgbClr val="FF0000"/>
              </a:solidFill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088154" y="2730575"/>
            <a:ext cx="633507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fontAlgn="ctr">
              <a:lnSpc>
                <a:spcPct val="15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0.9</a:t>
            </a:r>
            <a:endParaRPr lang="zh-CN" altLang="en-US" sz="2800" dirty="0">
              <a:solidFill>
                <a:srgbClr val="FF0000"/>
              </a:solidFill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90263" y="3262705"/>
            <a:ext cx="723275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fontAlgn="ctr">
              <a:lnSpc>
                <a:spcPct val="15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450</a:t>
            </a:r>
            <a:endParaRPr lang="zh-CN" altLang="en-US" sz="2800" dirty="0">
              <a:solidFill>
                <a:srgbClr val="FF0000"/>
              </a:solidFill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7932457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12" grpId="0"/>
      <p:bldP spid="1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690652"/>
            <a:ext cx="736376" cy="359227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453194" y="1095570"/>
            <a:ext cx="757469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zh-CN" sz="2400" b="1" dirty="0" smtClean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400" b="1" dirty="0">
                <a:latin typeface="微软雅黑" pitchFamily="34" charset="-122"/>
                <a:ea typeface="微软雅黑" pitchFamily="34" charset="-122"/>
              </a:rPr>
              <a:t>2019 </a:t>
            </a:r>
            <a:r>
              <a:rPr lang="zh-CN" altLang="zh-CN" sz="2400" b="1" dirty="0">
                <a:latin typeface="微软雅黑" pitchFamily="34" charset="-122"/>
                <a:ea typeface="微软雅黑" pitchFamily="34" charset="-122"/>
              </a:rPr>
              <a:t>四川省凉山州）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当某导体两端的电压是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6V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时，通过的电流是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0.3A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，当该导体两端的电压减小到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3V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时，通过它的电流为</a:t>
            </a:r>
            <a:r>
              <a:rPr lang="zh-CN" altLang="zh-CN" sz="2400" u="sng" dirty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400" u="sng" dirty="0"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en-US" altLang="zh-CN" sz="2400" u="sng" dirty="0" smtClean="0"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zh-CN" sz="2400" u="sng" dirty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A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，此时该导体消耗的电功率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为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zh-CN" sz="2400" u="sng" dirty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400" u="sng" dirty="0"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en-US" altLang="zh-CN" sz="2400" u="sng" dirty="0" smtClean="0">
                <a:latin typeface="微软雅黑" pitchFamily="34" charset="-122"/>
                <a:ea typeface="微软雅黑" pitchFamily="34" charset="-122"/>
              </a:rPr>
              <a:t>   </a:t>
            </a:r>
            <a:r>
              <a:rPr lang="zh-CN" altLang="zh-CN" sz="2400" u="sng" dirty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W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53310" y="372618"/>
            <a:ext cx="2212465" cy="581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【迁移训练</a:t>
            </a:r>
            <a:r>
              <a:rPr lang="en-US" altLang="zh-CN" sz="24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zh-CN" sz="24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】</a:t>
            </a:r>
            <a:endParaRPr lang="en-US" altLang="zh-CN" sz="2400" dirty="0">
              <a:solidFill>
                <a:srgbClr val="00808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765775" y="2008200"/>
            <a:ext cx="813043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fontAlgn="ctr">
              <a:lnSpc>
                <a:spcPct val="15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0.15</a:t>
            </a:r>
            <a:endParaRPr lang="zh-CN" altLang="en-US" sz="2800" dirty="0">
              <a:solidFill>
                <a:srgbClr val="FF0000"/>
              </a:solidFill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68352" y="2580563"/>
            <a:ext cx="813043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fontAlgn="ctr">
              <a:lnSpc>
                <a:spcPct val="15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0.45</a:t>
            </a:r>
            <a:endParaRPr lang="zh-CN" altLang="en-US" sz="2800" dirty="0">
              <a:solidFill>
                <a:srgbClr val="FF0000"/>
              </a:solidFill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2013487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223897" y="158112"/>
            <a:ext cx="724521" cy="697781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2040204020203" charset="-122"/>
              <a:ea typeface="微软雅黑" panose="020B0502040204020203" charset="-122"/>
              <a:sym typeface="微软雅黑" panose="020B0502040204020203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138522" y="207118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2040204020203" charset="-122"/>
              </a:rPr>
              <a:t>1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2040204020203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94015" y="207118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706020202030204"/>
                <a:sym typeface="Arial" panose="020B0706020202030204"/>
              </a:rPr>
              <a:t>课堂导入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706020202030204"/>
              <a:sym typeface="Arial" panose="020B0706020202030204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981314" y="730336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690653"/>
            <a:ext cx="736376" cy="35922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73618" y="902059"/>
            <a:ext cx="286601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电功的物理意义？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43470" y="2487305"/>
            <a:ext cx="635645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电动车行驶过程中，电能转化为什么能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？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12352" y="948226"/>
            <a:ext cx="615553" cy="369332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none" lIns="0" tIns="0" rIns="0" bIns="0" numCol="1" anchor="t">
            <a:spAutoFit/>
          </a:bodyPr>
          <a:lstStyle/>
          <a:p>
            <a:r>
              <a:rPr lang="zh-CN" altLang="zh-CN" sz="2400" b="1" dirty="0">
                <a:solidFill>
                  <a:srgbClr val="007E27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</a:rPr>
              <a:t>复习</a:t>
            </a:r>
            <a:endParaRPr lang="zh-CN" altLang="en-US" sz="2400" b="1" dirty="0">
              <a:solidFill>
                <a:srgbClr val="007E27"/>
              </a:solidFill>
              <a:latin typeface="微软雅黑" panose="020B0502040204020203" charset="-122"/>
              <a:ea typeface="微软雅黑" panose="020B0502040204020203" charset="-122"/>
              <a:cs typeface="微软雅黑" panose="020B0502040204020203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89010" y="1317557"/>
            <a:ext cx="775804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表示用电器消耗电能的多少</a:t>
            </a:r>
            <a:r>
              <a:rPr lang="zh-CN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zh-CN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电流做了多少功，就有多少电能转化为其他形式的能</a:t>
            </a:r>
            <a:r>
              <a:rPr lang="zh-CN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zh-CN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21981" y="4367487"/>
            <a:ext cx="696035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电流通过电动机做功，把电能转化为机械能。</a:t>
            </a:r>
          </a:p>
        </p:txBody>
      </p:sp>
      <p:pic>
        <p:nvPicPr>
          <p:cNvPr id="14" name="Picture 2" descr="电动车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18"/>
          <a:stretch>
            <a:fillRect/>
          </a:stretch>
        </p:blipFill>
        <p:spPr bwMode="auto">
          <a:xfrm>
            <a:off x="1161748" y="3019924"/>
            <a:ext cx="2038219" cy="142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3" descr="电动汽车32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28" t="21907" r="3590" b="11856"/>
          <a:stretch>
            <a:fillRect/>
          </a:stretch>
        </p:blipFill>
        <p:spPr bwMode="auto">
          <a:xfrm>
            <a:off x="4091735" y="3019924"/>
            <a:ext cx="2991761" cy="152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63752709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  <p:bldP spid="11" grpId="0"/>
      <p:bldP spid="12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hape 120"/>
          <p:cNvSpPr/>
          <p:nvPr/>
        </p:nvSpPr>
        <p:spPr>
          <a:xfrm>
            <a:off x="327224" y="125127"/>
            <a:ext cx="615553" cy="369332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none" lIns="0" tIns="0" rIns="0" bIns="0" numCol="1" anchor="t">
            <a:spAutoFit/>
          </a:bodyPr>
          <a:lstStyle>
            <a:lvl1pPr>
              <a:defRPr b="1">
                <a:solidFill>
                  <a:srgbClr val="B61C22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lvl="0">
              <a:defRPr b="0">
                <a:solidFill>
                  <a:srgbClr val="000000"/>
                </a:solidFill>
              </a:defRPr>
            </a:pPr>
            <a:r>
              <a:rPr lang="zh-CN" altLang="en-US" sz="2400" b="1" dirty="0" smtClean="0">
                <a:solidFill>
                  <a:srgbClr val="007E27"/>
                </a:solidFill>
              </a:rPr>
              <a:t>问题</a:t>
            </a:r>
            <a:endParaRPr sz="2400" b="1" dirty="0">
              <a:solidFill>
                <a:srgbClr val="007E27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690652"/>
            <a:ext cx="736376" cy="359227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508000" y="426726"/>
            <a:ext cx="816170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一辆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电动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自行车行驶了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0.5h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，消耗了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6.3×10</a:t>
            </a:r>
            <a:r>
              <a:rPr lang="en-US" altLang="zh-CN" sz="2400" baseline="30000" dirty="0">
                <a:latin typeface="微软雅黑" pitchFamily="34" charset="-122"/>
                <a:ea typeface="微软雅黑" pitchFamily="34" charset="-122"/>
              </a:rPr>
              <a:t>5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J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的 电能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一辆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电动汽车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行驶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10min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消耗了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3.6×10</a:t>
            </a:r>
            <a:r>
              <a:rPr lang="en-US" altLang="zh-CN" sz="2400" baseline="30000" dirty="0">
                <a:latin typeface="微软雅黑" pitchFamily="34" charset="-122"/>
                <a:ea typeface="微软雅黑" pitchFamily="34" charset="-122"/>
              </a:rPr>
              <a:t>5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J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的电能，电流通过哪个电机做功多？</a:t>
            </a:r>
          </a:p>
        </p:txBody>
      </p:sp>
      <p:graphicFrame>
        <p:nvGraphicFramePr>
          <p:cNvPr id="9" name="Group 8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2500546"/>
              </p:ext>
            </p:extLst>
          </p:nvPr>
        </p:nvGraphicFramePr>
        <p:xfrm>
          <a:off x="1005688" y="2126590"/>
          <a:ext cx="6690254" cy="1810410"/>
        </p:xfrm>
        <a:graphic>
          <a:graphicData uri="http://schemas.openxmlformats.org/drawingml/2006/table">
            <a:tbl>
              <a:tblPr/>
              <a:tblGrid>
                <a:gridCol w="2448712"/>
                <a:gridCol w="1710266"/>
                <a:gridCol w="2531276"/>
              </a:tblGrid>
              <a:tr h="80764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Microsoft JhengHei" pitchFamily="34" charset="-120"/>
                        <a:buNone/>
                        <a:tabLst/>
                        <a:defRPr/>
                      </a:pPr>
                      <a:r>
                        <a:rPr kumimoji="0" lang="en-US" alt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         </a:t>
                      </a:r>
                      <a:r>
                        <a:rPr kumimoji="0" lang="zh-CN" alt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物理量</a:t>
                      </a:r>
                      <a:endParaRPr kumimoji="0" lang="en-US" altLang="zh-CN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Microsoft JhengHei" pitchFamily="34" charset="-120"/>
                        <a:buNone/>
                        <a:tabLst/>
                        <a:defRPr/>
                      </a:pPr>
                      <a:r>
                        <a:rPr kumimoji="0" lang="zh-CN" alt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用电器</a:t>
                      </a:r>
                    </a:p>
                  </a:txBody>
                  <a:tcPr marT="45703" marB="4570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  <a:lnBlToTr>
                      <a:noFill/>
                    </a:lnBlToTr>
                    <a:solidFill>
                      <a:srgbClr val="E7FD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Microsoft JhengHei" pitchFamily="34" charset="-120"/>
                        <a:buNone/>
                        <a:tabLst/>
                      </a:pPr>
                      <a:r>
                        <a:rPr kumimoji="0" lang="zh-CN" alt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时间</a:t>
                      </a:r>
                      <a:r>
                        <a:rPr kumimoji="0" lang="en-US" alt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/s</a:t>
                      </a:r>
                      <a:endParaRPr kumimoji="0" lang="zh-CN" alt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T="45703" marB="4570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E7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Microsoft JhengHei" pitchFamily="34" charset="-120"/>
                        <a:buNone/>
                        <a:tabLst/>
                      </a:pPr>
                      <a:r>
                        <a:rPr kumimoji="0" lang="zh-CN" alt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消耗的电能</a:t>
                      </a:r>
                      <a:r>
                        <a:rPr kumimoji="0" lang="en-US" alt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/J</a:t>
                      </a:r>
                      <a:endParaRPr kumimoji="0" lang="zh-CN" alt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T="45703" marB="4570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AFA">
                        <a:alpha val="87000"/>
                      </a:srgbClr>
                    </a:solidFill>
                  </a:tcPr>
                </a:tc>
              </a:tr>
              <a:tr h="40263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Microsoft JhengHei" pitchFamily="34" charset="-120"/>
                        <a:buNone/>
                        <a:tabLst/>
                      </a:pPr>
                      <a:r>
                        <a:rPr kumimoji="0" lang="zh-CN" alt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电动自行车电机</a:t>
                      </a:r>
                    </a:p>
                  </a:txBody>
                  <a:tcPr marT="45703" marB="4570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D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Microsoft JhengHei" pitchFamily="34" charset="-120"/>
                        <a:buNone/>
                        <a:tabLst/>
                      </a:pPr>
                      <a:r>
                        <a:rPr kumimoji="0" lang="en-US" alt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1800</a:t>
                      </a:r>
                      <a:endParaRPr kumimoji="0" lang="zh-CN" alt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T="45703" marB="4570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E7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Microsoft JhengHei" pitchFamily="34" charset="-120"/>
                        <a:buNone/>
                        <a:tabLst/>
                      </a:pPr>
                      <a:r>
                        <a:rPr lang="en-US" altLang="zh-CN" sz="2400" dirty="0" smtClean="0">
                          <a:latin typeface="微软雅黑" pitchFamily="34" charset="-122"/>
                          <a:ea typeface="微软雅黑" pitchFamily="34" charset="-122"/>
                        </a:rPr>
                        <a:t>6.3×10</a:t>
                      </a:r>
                      <a:r>
                        <a:rPr lang="en-US" altLang="zh-CN" sz="2400" baseline="30000" dirty="0" smtClean="0">
                          <a:latin typeface="微软雅黑" pitchFamily="34" charset="-122"/>
                          <a:ea typeface="微软雅黑" pitchFamily="34" charset="-122"/>
                        </a:rPr>
                        <a:t>5</a:t>
                      </a:r>
                      <a:endParaRPr kumimoji="0" lang="zh-CN" altLang="zh-CN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T="45703" marB="4570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AFA">
                        <a:alpha val="87000"/>
                      </a:srgbClr>
                    </a:solidFill>
                  </a:tcPr>
                </a:tc>
              </a:tr>
              <a:tr h="38573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Microsoft JhengHei" pitchFamily="34" charset="-120"/>
                        <a:buNone/>
                        <a:tabLst/>
                      </a:pPr>
                      <a:r>
                        <a:rPr kumimoji="0" lang="zh-CN" alt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电动汽车的电机</a:t>
                      </a:r>
                      <a:endParaRPr kumimoji="0" lang="en-US" altLang="zh-CN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T="45703" marB="4570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D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Microsoft JhengHei" pitchFamily="34" charset="-120"/>
                        <a:buNone/>
                        <a:tabLst/>
                      </a:pPr>
                      <a:r>
                        <a:rPr kumimoji="0" lang="en-US" alt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600</a:t>
                      </a:r>
                    </a:p>
                  </a:txBody>
                  <a:tcPr marT="45703" marB="4570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E7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Microsoft JhengHei" pitchFamily="34" charset="-120"/>
                        <a:buNone/>
                        <a:tabLst/>
                      </a:pPr>
                      <a:r>
                        <a:rPr lang="en-US" altLang="zh-CN" sz="2400" dirty="0" smtClean="0">
                          <a:latin typeface="微软雅黑" pitchFamily="34" charset="-122"/>
                          <a:ea typeface="微软雅黑" pitchFamily="34" charset="-122"/>
                        </a:rPr>
                        <a:t>3.6×10</a:t>
                      </a:r>
                      <a:r>
                        <a:rPr lang="en-US" altLang="zh-CN" sz="2400" baseline="30000" dirty="0" smtClean="0">
                          <a:latin typeface="微软雅黑" pitchFamily="34" charset="-122"/>
                          <a:ea typeface="微软雅黑" pitchFamily="34" charset="-122"/>
                        </a:rPr>
                        <a:t>5</a:t>
                      </a:r>
                      <a:endParaRPr kumimoji="0" lang="zh-CN" altLang="zh-CN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T="45703" marB="4570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AFA">
                        <a:alpha val="87000"/>
                      </a:srgbClr>
                    </a:solidFill>
                  </a:tcPr>
                </a:tc>
              </a:tr>
            </a:tbl>
          </a:graphicData>
        </a:graphic>
      </p:graphicFrame>
      <p:sp>
        <p:nvSpPr>
          <p:cNvPr id="11" name="Text Box 4"/>
          <p:cNvSpPr txBox="1">
            <a:spLocks noChangeArrowheads="1"/>
          </p:cNvSpPr>
          <p:nvPr/>
        </p:nvSpPr>
        <p:spPr bwMode="auto">
          <a:xfrm>
            <a:off x="770467" y="4080933"/>
            <a:ext cx="67056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2400" dirty="0" smtClean="0">
                <a:latin typeface="微软雅黑" pitchFamily="34" charset="-122"/>
                <a:ea typeface="微软雅黑" pitchFamily="34" charset="-122"/>
              </a:rPr>
              <a:t>可以看出，电流通过电动自行车的电机做功多。</a:t>
            </a:r>
            <a:endParaRPr kumimoji="1"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770467" y="4542598"/>
            <a:ext cx="68580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那么，电流通过哪个电机做功快呢？。</a:t>
            </a:r>
            <a:endParaRPr kumimoji="1" lang="zh-CN" altLang="en-US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69768365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6"/>
          <p:cNvSpPr txBox="1"/>
          <p:nvPr/>
        </p:nvSpPr>
        <p:spPr>
          <a:xfrm>
            <a:off x="287867" y="0"/>
            <a:ext cx="75190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如何表示用电器消耗电能</a:t>
            </a:r>
            <a:r>
              <a:rPr lang="zh-CN" alt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快慢或者</a:t>
            </a:r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是电流做功快慢呢？</a:t>
            </a: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0969" y="2071053"/>
            <a:ext cx="4178300" cy="12906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云形标注 3"/>
          <p:cNvSpPr/>
          <p:nvPr/>
        </p:nvSpPr>
        <p:spPr>
          <a:xfrm>
            <a:off x="0" y="521839"/>
            <a:ext cx="2518913" cy="2670509"/>
          </a:xfrm>
          <a:prstGeom prst="cloudCallout">
            <a:avLst>
              <a:gd name="adj1" fmla="val 81117"/>
              <a:gd name="adj2" fmla="val 6405"/>
            </a:avLst>
          </a:prstGeom>
          <a:gradFill flip="none" rotWithShape="1">
            <a:gsLst>
              <a:gs pos="0">
                <a:srgbClr val="FF00FF">
                  <a:tint val="66000"/>
                  <a:satMod val="160000"/>
                </a:srgbClr>
              </a:gs>
              <a:gs pos="50000">
                <a:srgbClr val="FF00FF">
                  <a:tint val="44500"/>
                  <a:satMod val="160000"/>
                </a:srgbClr>
              </a:gs>
              <a:gs pos="100000">
                <a:srgbClr val="FF00FF">
                  <a:tint val="23500"/>
                  <a:satMod val="160000"/>
                </a:srgbClr>
              </a:gs>
            </a:gsLst>
            <a:lin ang="16200000" scaled="1"/>
            <a:tileRect/>
          </a:gradFill>
          <a:ln w="19050" cap="flat">
            <a:solidFill>
              <a:srgbClr val="BBE0E3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rPr>
              <a:t>电流做功的时间和做功多少都不同，是不是可以比较相同时间内做功多少？</a:t>
            </a:r>
            <a:endParaRPr kumimoji="0" lang="zh-CN" altLang="en-US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2040204020203" charset="-122"/>
              <a:ea typeface="微软雅黑" panose="020B0502040204020203" charset="-122"/>
              <a:cs typeface="微软雅黑" panose="020B0502040204020203" charset="-122"/>
              <a:sym typeface="微软雅黑" panose="020B0502040204020203" charset="-122"/>
            </a:endParaRPr>
          </a:p>
        </p:txBody>
      </p:sp>
      <p:sp>
        <p:nvSpPr>
          <p:cNvPr id="5" name="云形标注 4"/>
          <p:cNvSpPr/>
          <p:nvPr/>
        </p:nvSpPr>
        <p:spPr>
          <a:xfrm>
            <a:off x="5423540" y="646331"/>
            <a:ext cx="3437467" cy="1405530"/>
          </a:xfrm>
          <a:prstGeom prst="cloudCallout">
            <a:avLst>
              <a:gd name="adj1" fmla="val -16882"/>
              <a:gd name="adj2" fmla="val 69022"/>
            </a:avLst>
          </a:prstGeom>
          <a:gradFill flip="none" rotWithShape="1">
            <a:gsLst>
              <a:gs pos="0">
                <a:srgbClr val="FF00FF">
                  <a:tint val="66000"/>
                  <a:satMod val="160000"/>
                </a:srgbClr>
              </a:gs>
              <a:gs pos="50000">
                <a:srgbClr val="FF00FF">
                  <a:tint val="44500"/>
                  <a:satMod val="160000"/>
                </a:srgbClr>
              </a:gs>
              <a:gs pos="100000">
                <a:srgbClr val="FF00FF">
                  <a:tint val="23500"/>
                  <a:satMod val="160000"/>
                </a:srgbClr>
              </a:gs>
            </a:gsLst>
            <a:lin ang="16200000" scaled="1"/>
            <a:tileRect/>
          </a:gradFill>
          <a:ln w="19050" cap="flat">
            <a:solidFill>
              <a:srgbClr val="BBE0E3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rPr>
              <a:t>对。可以类似于力学中比较做功快慢的方法。引入“电功率”</a:t>
            </a:r>
            <a:endParaRPr kumimoji="0" lang="zh-CN" altLang="en-US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2040204020203" charset="-122"/>
              <a:ea typeface="微软雅黑" panose="020B0502040204020203" charset="-122"/>
              <a:cs typeface="微软雅黑" panose="020B0502040204020203" charset="-122"/>
              <a:sym typeface="微软雅黑" panose="020B0502040204020203" charset="-122"/>
            </a:endParaRPr>
          </a:p>
        </p:txBody>
      </p:sp>
      <p:graphicFrame>
        <p:nvGraphicFramePr>
          <p:cNvPr id="6" name="Group 8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51339655"/>
              </p:ext>
            </p:extLst>
          </p:nvPr>
        </p:nvGraphicFramePr>
        <p:xfrm>
          <a:off x="728135" y="3429414"/>
          <a:ext cx="7576229" cy="1554378"/>
        </p:xfrm>
        <a:graphic>
          <a:graphicData uri="http://schemas.openxmlformats.org/drawingml/2006/table">
            <a:tbl>
              <a:tblPr/>
              <a:tblGrid>
                <a:gridCol w="1995960"/>
                <a:gridCol w="1409125"/>
                <a:gridCol w="2085572"/>
                <a:gridCol w="2085572"/>
              </a:tblGrid>
              <a:tr h="6632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Microsoft JhengHei" pitchFamily="34" charset="-120"/>
                        <a:buNone/>
                        <a:tabLst/>
                        <a:defRPr/>
                      </a:pPr>
                      <a:r>
                        <a:rPr kumimoji="0" lang="en-US" altLang="zh-CN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         </a:t>
                      </a:r>
                      <a:r>
                        <a:rPr kumimoji="0" lang="zh-CN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物理量</a:t>
                      </a:r>
                      <a:endParaRPr kumimoji="0" lang="en-US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Microsoft JhengHei" pitchFamily="34" charset="-120"/>
                        <a:buNone/>
                        <a:tabLst/>
                        <a:defRPr/>
                      </a:pPr>
                      <a:r>
                        <a:rPr kumimoji="0" lang="zh-CN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用电器</a:t>
                      </a:r>
                    </a:p>
                  </a:txBody>
                  <a:tcPr marT="45703" marB="4570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  <a:lnBlToTr>
                      <a:noFill/>
                    </a:lnBlToTr>
                    <a:solidFill>
                      <a:srgbClr val="E7FD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Microsoft JhengHei" pitchFamily="34" charset="-120"/>
                        <a:buNone/>
                        <a:tabLst/>
                      </a:pPr>
                      <a:r>
                        <a:rPr kumimoji="0" lang="zh-CN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时间</a:t>
                      </a:r>
                      <a:r>
                        <a:rPr kumimoji="0" lang="en-US" altLang="zh-CN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/s</a:t>
                      </a:r>
                      <a:endParaRPr kumimoji="0" lang="zh-CN" alt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T="45703" marB="4570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E7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Microsoft JhengHei" pitchFamily="34" charset="-120"/>
                        <a:buNone/>
                        <a:tabLst/>
                      </a:pPr>
                      <a:r>
                        <a:rPr kumimoji="0" lang="zh-CN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消耗的电能</a:t>
                      </a:r>
                      <a:r>
                        <a:rPr kumimoji="0" lang="en-US" altLang="zh-CN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/J</a:t>
                      </a:r>
                      <a:endParaRPr kumimoji="0" lang="zh-CN" alt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T="45703" marB="4570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AFA">
                        <a:alpha val="87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Microsoft JhengHei" pitchFamily="34" charset="-120"/>
                        <a:buNone/>
                        <a:tabLst/>
                      </a:pPr>
                      <a:r>
                        <a:rPr kumimoji="0" lang="zh-CN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每秒消耗的电能</a:t>
                      </a:r>
                    </a:p>
                  </a:txBody>
                  <a:tcPr marT="45703" marB="4570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AFA">
                        <a:alpha val="87000"/>
                      </a:srgbClr>
                    </a:solidFill>
                  </a:tcPr>
                </a:tc>
              </a:tr>
              <a:tr h="33066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Microsoft JhengHei" pitchFamily="34" charset="-120"/>
                        <a:buNone/>
                        <a:tabLst/>
                      </a:pPr>
                      <a:r>
                        <a:rPr kumimoji="0" lang="zh-CN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电动自行车电机</a:t>
                      </a:r>
                    </a:p>
                  </a:txBody>
                  <a:tcPr marT="45703" marB="4570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D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Microsoft JhengHei" pitchFamily="34" charset="-120"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1800</a:t>
                      </a:r>
                      <a:endParaRPr kumimoji="0" lang="zh-CN" alt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T="45703" marB="4570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E7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Microsoft JhengHei" pitchFamily="34" charset="-120"/>
                        <a:buNone/>
                        <a:tabLst/>
                      </a:pPr>
                      <a:r>
                        <a:rPr lang="en-US" altLang="zh-CN" sz="2000" dirty="0" smtClean="0">
                          <a:latin typeface="微软雅黑" pitchFamily="34" charset="-122"/>
                          <a:ea typeface="微软雅黑" pitchFamily="34" charset="-122"/>
                        </a:rPr>
                        <a:t>6.3×10</a:t>
                      </a:r>
                      <a:r>
                        <a:rPr lang="en-US" altLang="zh-CN" sz="2000" baseline="30000" dirty="0" smtClean="0">
                          <a:latin typeface="微软雅黑" pitchFamily="34" charset="-122"/>
                          <a:ea typeface="微软雅黑" pitchFamily="34" charset="-122"/>
                        </a:rPr>
                        <a:t>5</a:t>
                      </a: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T="45703" marB="4570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AFA">
                        <a:alpha val="87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Microsoft JhengHei" pitchFamily="34" charset="-120"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350</a:t>
                      </a: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T="45703" marB="4570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AFA">
                        <a:alpha val="87000"/>
                      </a:srgbClr>
                    </a:solidFill>
                  </a:tcPr>
                </a:tc>
              </a:tr>
              <a:tr h="3253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Microsoft JhengHei" pitchFamily="34" charset="-120"/>
                        <a:buNone/>
                        <a:tabLst/>
                      </a:pPr>
                      <a:r>
                        <a:rPr kumimoji="0" lang="zh-CN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电动汽车的电机</a:t>
                      </a:r>
                      <a:endParaRPr kumimoji="0" lang="en-US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T="45703" marB="4570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D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Microsoft JhengHei" pitchFamily="34" charset="-120"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600</a:t>
                      </a:r>
                    </a:p>
                  </a:txBody>
                  <a:tcPr marT="45703" marB="4570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E7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Microsoft JhengHei" pitchFamily="34" charset="-120"/>
                        <a:buNone/>
                        <a:tabLst/>
                      </a:pPr>
                      <a:r>
                        <a:rPr lang="en-US" altLang="zh-CN" sz="2000" dirty="0" smtClean="0">
                          <a:latin typeface="微软雅黑" pitchFamily="34" charset="-122"/>
                          <a:ea typeface="微软雅黑" pitchFamily="34" charset="-122"/>
                        </a:rPr>
                        <a:t>3.6×10</a:t>
                      </a:r>
                      <a:r>
                        <a:rPr lang="en-US" altLang="zh-CN" sz="2000" baseline="30000" dirty="0" smtClean="0">
                          <a:latin typeface="微软雅黑" pitchFamily="34" charset="-122"/>
                          <a:ea typeface="微软雅黑" pitchFamily="34" charset="-122"/>
                        </a:rPr>
                        <a:t>5</a:t>
                      </a: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T="45703" marB="4570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AFA">
                        <a:alpha val="87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Microsoft JhengHei" pitchFamily="34" charset="-120"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600</a:t>
                      </a: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T="45703" marB="4570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AFA">
                        <a:alpha val="87000"/>
                      </a:srgb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3674718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6" y="212802"/>
            <a:ext cx="724521" cy="697781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2040204020203" charset="-122"/>
              <a:ea typeface="微软雅黑" panose="020B0502040204020203" charset="-122"/>
              <a:sym typeface="微软雅黑" panose="020B0502040204020203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0852" y="246920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2040204020203" charset="-122"/>
              </a:rPr>
              <a:t>2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2040204020203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309758" y="246920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706020202030204"/>
                <a:sym typeface="Arial" panose="020B0706020202030204"/>
              </a:rPr>
              <a:t>课堂活动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706020202030204"/>
              <a:sym typeface="Arial" panose="020B0706020202030204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90748" y="762684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690653"/>
            <a:ext cx="736376" cy="359227"/>
          </a:xfrm>
          <a:prstGeom prst="rect">
            <a:avLst/>
          </a:prstGeom>
        </p:spPr>
      </p:pic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302230" y="1865527"/>
            <a:ext cx="20510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en-US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2.</a:t>
            </a:r>
            <a:r>
              <a:rPr kumimoji="1"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定义</a:t>
            </a:r>
            <a:r>
              <a:rPr kumimoji="1"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： </a:t>
            </a:r>
          </a:p>
        </p:txBody>
      </p:sp>
      <p:sp>
        <p:nvSpPr>
          <p:cNvPr id="10" name="Text Box 5"/>
          <p:cNvSpPr txBox="1">
            <a:spLocks noChangeArrowheads="1"/>
          </p:cNvSpPr>
          <p:nvPr/>
        </p:nvSpPr>
        <p:spPr bwMode="auto">
          <a:xfrm>
            <a:off x="1710003" y="1865527"/>
            <a:ext cx="528426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电流在单位时间里所做的功叫电功率。</a:t>
            </a:r>
            <a:endParaRPr lang="en-US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Text Box 23"/>
          <p:cNvSpPr txBox="1">
            <a:spLocks noChangeArrowheads="1"/>
          </p:cNvSpPr>
          <p:nvPr/>
        </p:nvSpPr>
        <p:spPr bwMode="auto">
          <a:xfrm>
            <a:off x="531126" y="3762270"/>
            <a:ext cx="522872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2400" dirty="0" smtClean="0">
                <a:latin typeface="微软雅黑" pitchFamily="34" charset="-122"/>
                <a:ea typeface="微软雅黑" pitchFamily="34" charset="-122"/>
              </a:rPr>
              <a:t>主要单位</a:t>
            </a:r>
            <a:r>
              <a:rPr kumimoji="1" lang="zh-CN" altLang="en-US" sz="2400" dirty="0">
                <a:latin typeface="微软雅黑" pitchFamily="34" charset="-122"/>
                <a:ea typeface="微软雅黑" pitchFamily="34" charset="-122"/>
              </a:rPr>
              <a:t>：瓦特，简称瓦，符号是</a:t>
            </a:r>
            <a:r>
              <a:rPr kumimoji="1" lang="en-US" altLang="zh-CN" sz="2400" dirty="0" smtClean="0">
                <a:latin typeface="微软雅黑" pitchFamily="34" charset="-122"/>
                <a:ea typeface="微软雅黑" pitchFamily="34" charset="-122"/>
              </a:rPr>
              <a:t>W.  </a:t>
            </a:r>
          </a:p>
        </p:txBody>
      </p:sp>
      <p:sp>
        <p:nvSpPr>
          <p:cNvPr id="13" name="Text Box 4"/>
          <p:cNvSpPr txBox="1">
            <a:spLocks noChangeArrowheads="1"/>
          </p:cNvSpPr>
          <p:nvPr/>
        </p:nvSpPr>
        <p:spPr bwMode="auto">
          <a:xfrm>
            <a:off x="321697" y="3149862"/>
            <a:ext cx="1547461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en-US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4.</a:t>
            </a:r>
            <a:r>
              <a:rPr kumimoji="1"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单位</a:t>
            </a:r>
            <a:r>
              <a:rPr kumimoji="1"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：</a:t>
            </a:r>
          </a:p>
        </p:txBody>
      </p:sp>
      <p:sp>
        <p:nvSpPr>
          <p:cNvPr id="16" name="Text Box 4"/>
          <p:cNvSpPr txBox="1">
            <a:spLocks noChangeArrowheads="1"/>
          </p:cNvSpPr>
          <p:nvPr/>
        </p:nvSpPr>
        <p:spPr bwMode="auto">
          <a:xfrm>
            <a:off x="316380" y="1293656"/>
            <a:ext cx="1986756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en-US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1.</a:t>
            </a:r>
            <a:r>
              <a:rPr kumimoji="1"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物理</a:t>
            </a:r>
            <a:r>
              <a:rPr kumimoji="1"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意义： </a:t>
            </a:r>
          </a:p>
        </p:txBody>
      </p:sp>
      <p:sp>
        <p:nvSpPr>
          <p:cNvPr id="18" name="Text Box 6"/>
          <p:cNvSpPr txBox="1">
            <a:spLocks noChangeArrowheads="1"/>
          </p:cNvSpPr>
          <p:nvPr/>
        </p:nvSpPr>
        <p:spPr bwMode="auto">
          <a:xfrm>
            <a:off x="280852" y="2545435"/>
            <a:ext cx="2093913" cy="468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7616" tIns="48808" rIns="97616" bIns="48808">
            <a:spAutoFit/>
          </a:bodyPr>
          <a:lstStyle>
            <a:lvl1pPr defTabSz="976313" eaLnBrk="0" hangingPunct="0"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1pPr>
            <a:lvl2pPr marL="742950" indent="-285750" defTabSz="976313" eaLnBrk="0" hangingPunct="0"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2pPr>
            <a:lvl3pPr marL="1143000" indent="-228600" defTabSz="976313" eaLnBrk="0" hangingPunct="0"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defTabSz="976313" eaLnBrk="0" hangingPunct="0"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defTabSz="976313" eaLnBrk="0" hangingPunct="0"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defTabSz="9763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defTabSz="9763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defTabSz="9763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defTabSz="9763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en-US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3.</a:t>
            </a:r>
            <a:r>
              <a:rPr kumimoji="1"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定义公式</a:t>
            </a:r>
            <a:r>
              <a:rPr kumimoji="1"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：</a:t>
            </a:r>
          </a:p>
        </p:txBody>
      </p:sp>
      <p:sp>
        <p:nvSpPr>
          <p:cNvPr id="20" name="矩形 19"/>
          <p:cNvSpPr/>
          <p:nvPr/>
        </p:nvSpPr>
        <p:spPr>
          <a:xfrm>
            <a:off x="2099416" y="1293656"/>
            <a:ext cx="511336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  <a:sym typeface="+mn-ea"/>
              </a:rPr>
              <a:t>表示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  <a:sym typeface="+mn-ea"/>
              </a:rPr>
              <a:t>电流做功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  <a:sym typeface="+mn-ea"/>
              </a:rPr>
              <a:t>快慢，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  <a:sym typeface="+mn-ea"/>
              </a:rPr>
              <a:t>用符号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  <a:sym typeface="+mn-ea"/>
              </a:rPr>
              <a:t>P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  <a:sym typeface="+mn-ea"/>
              </a:rPr>
              <a:t>表示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  <a:sym typeface="+mn-ea"/>
              </a:rPr>
              <a:t>.</a:t>
            </a:r>
            <a:endParaRPr lang="zh-CN" altLang="en-US" sz="2400" dirty="0">
              <a:latin typeface="微软雅黑" pitchFamily="34" charset="-122"/>
              <a:ea typeface="微软雅黑" pitchFamily="34" charset="-122"/>
              <a:sym typeface="+mn-ea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61233099"/>
              </p:ext>
            </p:extLst>
          </p:nvPr>
        </p:nvGraphicFramePr>
        <p:xfrm>
          <a:off x="2459594" y="2482416"/>
          <a:ext cx="685895" cy="7476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6" name="Equation" r:id="rId4" imgW="495000" imgH="406080" progId="Equation.DSMT4">
                  <p:embed/>
                </p:oleObj>
              </mc:Choice>
              <mc:Fallback>
                <p:oleObj name="Equation" r:id="rId4" imgW="495000" imgH="406080" progId="Equation.DSMT4">
                  <p:embed/>
                  <p:pic>
                    <p:nvPicPr>
                      <p:cNvPr id="0" name="对象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59594" y="2482416"/>
                        <a:ext cx="685895" cy="747648"/>
                      </a:xfrm>
                      <a:prstGeom prst="rect">
                        <a:avLst/>
                      </a:prstGeom>
                      <a:noFill/>
                      <a:ln w="28575">
                        <a:solidFill>
                          <a:srgbClr val="FF6699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Text Box 4"/>
          <p:cNvSpPr txBox="1">
            <a:spLocks noChangeArrowheads="1"/>
          </p:cNvSpPr>
          <p:nvPr/>
        </p:nvSpPr>
        <p:spPr bwMode="auto">
          <a:xfrm>
            <a:off x="1154112" y="831695"/>
            <a:ext cx="273208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2400" dirty="0" smtClean="0">
                <a:latin typeface="微软雅黑" pitchFamily="34" charset="-122"/>
                <a:ea typeface="微软雅黑" pitchFamily="34" charset="-122"/>
              </a:rPr>
              <a:t>一、电功率</a:t>
            </a:r>
            <a:endParaRPr kumimoji="1"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Rectangle 8"/>
          <p:cNvSpPr>
            <a:spLocks noChangeArrowheads="1"/>
          </p:cNvSpPr>
          <p:nvPr/>
        </p:nvSpPr>
        <p:spPr bwMode="auto">
          <a:xfrm>
            <a:off x="531125" y="4223935"/>
            <a:ext cx="738028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kumimoji="1" lang="zh-CN" altLang="en-US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常用</a:t>
            </a:r>
            <a:r>
              <a:rPr kumimoji="1"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单位：</a:t>
            </a:r>
            <a:r>
              <a:rPr kumimoji="1" lang="en-US" altLang="zh-CN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kumimoji="1"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kumimoji="1" lang="en-US" altLang="zh-CN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kW = 10</a:t>
            </a:r>
            <a:r>
              <a:rPr kumimoji="1" lang="en-US" altLang="zh-CN" sz="2400" baseline="300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kumimoji="1" lang="en-US" altLang="zh-CN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kumimoji="1" lang="en-US" altLang="zh-CN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W</a:t>
            </a:r>
            <a:r>
              <a:rPr kumimoji="1" lang="zh-CN" altLang="en-US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；</a:t>
            </a:r>
            <a:r>
              <a:rPr kumimoji="1"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　</a:t>
            </a:r>
            <a:r>
              <a:rPr kumimoji="1" lang="en-US" altLang="zh-CN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kumimoji="1" lang="zh-CN" altLang="en-US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kumimoji="1" lang="en-US" altLang="zh-CN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W = 10</a:t>
            </a:r>
            <a:r>
              <a:rPr kumimoji="1" lang="en-US" altLang="zh-CN" sz="2400" baseline="300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kumimoji="1" lang="en-US" altLang="zh-CN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kumimoji="1" lang="en-US" altLang="zh-CN" sz="2400" dirty="0" err="1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mW</a:t>
            </a:r>
            <a:endParaRPr kumimoji="1" lang="zh-CN" altLang="en-US" sz="24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09228082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2" grpId="0"/>
      <p:bldP spid="13" grpId="0"/>
      <p:bldP spid="16" grpId="0"/>
      <p:bldP spid="18" grpId="0"/>
      <p:bldP spid="20" grpId="0"/>
      <p:bldP spid="2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204877" y="386025"/>
            <a:ext cx="312759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en-US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4.</a:t>
            </a:r>
            <a:r>
              <a:rPr kumimoji="1"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电功率的一般公式：</a:t>
            </a:r>
            <a:endParaRPr kumimoji="1" lang="zh-CN" altLang="en-US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555143" y="2831365"/>
            <a:ext cx="3954314" cy="2060922"/>
            <a:chOff x="629601" y="2621430"/>
            <a:chExt cx="3954314" cy="2060922"/>
          </a:xfrm>
        </p:grpSpPr>
        <p:sp>
          <p:nvSpPr>
            <p:cNvPr id="30" name="矩形 29"/>
            <p:cNvSpPr/>
            <p:nvPr/>
          </p:nvSpPr>
          <p:spPr>
            <a:xfrm>
              <a:off x="629601" y="2621430"/>
              <a:ext cx="357020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dirty="0">
                  <a:latin typeface="微软雅黑" pitchFamily="34" charset="-122"/>
                  <a:ea typeface="微软雅黑" pitchFamily="34" charset="-122"/>
                </a:rPr>
                <a:t>公式</a:t>
              </a:r>
              <a:r>
                <a:rPr lang="zh-CN" altLang="en-US" sz="2400" dirty="0" smtClean="0">
                  <a:latin typeface="微软雅黑" pitchFamily="34" charset="-122"/>
                  <a:ea typeface="微软雅黑" pitchFamily="34" charset="-122"/>
                </a:rPr>
                <a:t>中各物理量的单位：</a:t>
              </a:r>
              <a:endParaRPr lang="zh-CN" altLang="en-US" sz="2400" dirty="0"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35" name="组合 34"/>
            <p:cNvGrpSpPr/>
            <p:nvPr/>
          </p:nvGrpSpPr>
          <p:grpSpPr>
            <a:xfrm>
              <a:off x="684201" y="3083095"/>
              <a:ext cx="3899714" cy="1599257"/>
              <a:chOff x="5587472" y="2142952"/>
              <a:chExt cx="3899714" cy="1599257"/>
            </a:xfrm>
          </p:grpSpPr>
          <p:sp>
            <p:nvSpPr>
              <p:cNvPr id="32" name="Rectangle 5"/>
              <p:cNvSpPr>
                <a:spLocks noChangeArrowheads="1"/>
              </p:cNvSpPr>
              <p:nvPr/>
            </p:nvSpPr>
            <p:spPr bwMode="auto">
              <a:xfrm>
                <a:off x="5660497" y="3280544"/>
                <a:ext cx="3826689" cy="4616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eaLnBrk="0" hangingPunct="0">
                  <a:defRPr/>
                </a:pPr>
                <a:r>
                  <a:rPr kumimoji="1" lang="en-US" altLang="zh-CN" sz="2400" dirty="0">
                    <a:solidFill>
                      <a:srgbClr val="FF0000"/>
                    </a:solidFill>
                    <a:latin typeface="微软雅黑" pitchFamily="34" charset="-122"/>
                    <a:ea typeface="微软雅黑" pitchFamily="34" charset="-122"/>
                  </a:rPr>
                  <a:t>I</a:t>
                </a:r>
                <a:r>
                  <a:rPr kumimoji="1" lang="en-US" altLang="zh-CN" sz="2400" dirty="0">
                    <a:latin typeface="微软雅黑" pitchFamily="34" charset="-122"/>
                    <a:ea typeface="微软雅黑" pitchFamily="34" charset="-122"/>
                  </a:rPr>
                  <a:t>——</a:t>
                </a:r>
                <a:r>
                  <a:rPr kumimoji="1" lang="zh-CN" altLang="en-US" sz="2400" dirty="0">
                    <a:latin typeface="微软雅黑" pitchFamily="34" charset="-122"/>
                    <a:ea typeface="微软雅黑" pitchFamily="34" charset="-122"/>
                  </a:rPr>
                  <a:t>电流</a:t>
                </a:r>
                <a:r>
                  <a:rPr kumimoji="1" lang="en-US" altLang="zh-CN" sz="2400" dirty="0">
                    <a:latin typeface="微软雅黑" pitchFamily="34" charset="-122"/>
                    <a:ea typeface="微软雅黑" pitchFamily="34" charset="-122"/>
                  </a:rPr>
                  <a:t>-——</a:t>
                </a:r>
                <a:r>
                  <a:rPr kumimoji="1" lang="zh-CN" altLang="en-US" sz="2400" dirty="0">
                    <a:latin typeface="微软雅黑" pitchFamily="34" charset="-122"/>
                    <a:ea typeface="微软雅黑" pitchFamily="34" charset="-122"/>
                  </a:rPr>
                  <a:t>安培（</a:t>
                </a:r>
                <a:r>
                  <a:rPr kumimoji="1" lang="en-US" altLang="zh-CN" sz="2400" dirty="0">
                    <a:solidFill>
                      <a:srgbClr val="FF0000"/>
                    </a:solidFill>
                    <a:latin typeface="微软雅黑" pitchFamily="34" charset="-122"/>
                    <a:ea typeface="微软雅黑" pitchFamily="34" charset="-122"/>
                  </a:rPr>
                  <a:t>A</a:t>
                </a:r>
                <a:r>
                  <a:rPr kumimoji="1" lang="zh-CN" altLang="en-US" sz="2400" dirty="0">
                    <a:latin typeface="微软雅黑" pitchFamily="34" charset="-122"/>
                    <a:ea typeface="微软雅黑" pitchFamily="34" charset="-122"/>
                  </a:rPr>
                  <a:t>）</a:t>
                </a:r>
              </a:p>
            </p:txBody>
          </p:sp>
          <p:sp>
            <p:nvSpPr>
              <p:cNvPr id="33" name="Rectangle 6"/>
              <p:cNvSpPr>
                <a:spLocks noChangeArrowheads="1"/>
              </p:cNvSpPr>
              <p:nvPr/>
            </p:nvSpPr>
            <p:spPr bwMode="auto">
              <a:xfrm>
                <a:off x="5604762" y="2706814"/>
                <a:ext cx="3817071" cy="4616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eaLnBrk="0" hangingPunct="0">
                  <a:defRPr/>
                </a:pPr>
                <a:r>
                  <a:rPr kumimoji="1" lang="en-US" altLang="zh-CN" sz="2400" dirty="0">
                    <a:solidFill>
                      <a:srgbClr val="FF0000"/>
                    </a:solidFill>
                    <a:latin typeface="微软雅黑" pitchFamily="34" charset="-122"/>
                    <a:ea typeface="微软雅黑" pitchFamily="34" charset="-122"/>
                  </a:rPr>
                  <a:t>U</a:t>
                </a:r>
                <a:r>
                  <a:rPr kumimoji="1" lang="en-US" altLang="zh-CN" sz="2400" dirty="0">
                    <a:latin typeface="微软雅黑" pitchFamily="34" charset="-122"/>
                    <a:ea typeface="微软雅黑" pitchFamily="34" charset="-122"/>
                  </a:rPr>
                  <a:t>——</a:t>
                </a:r>
                <a:r>
                  <a:rPr kumimoji="1" lang="zh-CN" altLang="en-US" sz="2400" dirty="0">
                    <a:latin typeface="微软雅黑" pitchFamily="34" charset="-122"/>
                    <a:ea typeface="微软雅黑" pitchFamily="34" charset="-122"/>
                  </a:rPr>
                  <a:t>电压</a:t>
                </a:r>
                <a:r>
                  <a:rPr kumimoji="1" lang="en-US" altLang="zh-CN" sz="2400" dirty="0">
                    <a:latin typeface="微软雅黑" pitchFamily="34" charset="-122"/>
                    <a:ea typeface="微软雅黑" pitchFamily="34" charset="-122"/>
                  </a:rPr>
                  <a:t>——</a:t>
                </a:r>
                <a:r>
                  <a:rPr kumimoji="1" lang="zh-CN" altLang="en-US" sz="2400" dirty="0">
                    <a:latin typeface="微软雅黑" pitchFamily="34" charset="-122"/>
                    <a:ea typeface="微软雅黑" pitchFamily="34" charset="-122"/>
                  </a:rPr>
                  <a:t>伏特（</a:t>
                </a:r>
                <a:r>
                  <a:rPr kumimoji="1" lang="en-US" altLang="zh-CN" sz="2400" dirty="0">
                    <a:solidFill>
                      <a:srgbClr val="FF0000"/>
                    </a:solidFill>
                    <a:latin typeface="微软雅黑" pitchFamily="34" charset="-122"/>
                    <a:ea typeface="微软雅黑" pitchFamily="34" charset="-122"/>
                  </a:rPr>
                  <a:t>V</a:t>
                </a:r>
                <a:r>
                  <a:rPr kumimoji="1" lang="zh-CN" altLang="en-US" sz="2400" dirty="0">
                    <a:latin typeface="微软雅黑" pitchFamily="34" charset="-122"/>
                    <a:ea typeface="微软雅黑" pitchFamily="34" charset="-122"/>
                  </a:rPr>
                  <a:t>）</a:t>
                </a:r>
              </a:p>
            </p:txBody>
          </p:sp>
          <p:sp>
            <p:nvSpPr>
              <p:cNvPr id="34" name="Rectangle 7"/>
              <p:cNvSpPr>
                <a:spLocks noChangeArrowheads="1"/>
              </p:cNvSpPr>
              <p:nvPr/>
            </p:nvSpPr>
            <p:spPr bwMode="auto">
              <a:xfrm>
                <a:off x="5587472" y="2142952"/>
                <a:ext cx="3892412" cy="4616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eaLnBrk="0" hangingPunct="0">
                  <a:defRPr/>
                </a:pPr>
                <a:r>
                  <a:rPr kumimoji="1" lang="en-US" altLang="zh-CN" sz="2400" dirty="0">
                    <a:solidFill>
                      <a:srgbClr val="FF0000"/>
                    </a:solidFill>
                    <a:latin typeface="微软雅黑" pitchFamily="34" charset="-122"/>
                    <a:ea typeface="微软雅黑" pitchFamily="34" charset="-122"/>
                  </a:rPr>
                  <a:t>P</a:t>
                </a:r>
                <a:r>
                  <a:rPr kumimoji="1" lang="en-US" altLang="zh-CN" sz="2400" dirty="0">
                    <a:latin typeface="微软雅黑" pitchFamily="34" charset="-122"/>
                    <a:ea typeface="微软雅黑" pitchFamily="34" charset="-122"/>
                  </a:rPr>
                  <a:t>——</a:t>
                </a:r>
                <a:r>
                  <a:rPr kumimoji="1" lang="zh-CN" altLang="en-US" sz="2400" dirty="0">
                    <a:latin typeface="微软雅黑" pitchFamily="34" charset="-122"/>
                    <a:ea typeface="微软雅黑" pitchFamily="34" charset="-122"/>
                  </a:rPr>
                  <a:t>功率</a:t>
                </a:r>
                <a:r>
                  <a:rPr kumimoji="1" lang="en-US" altLang="zh-CN" sz="2400" dirty="0">
                    <a:latin typeface="微软雅黑" pitchFamily="34" charset="-122"/>
                    <a:ea typeface="微软雅黑" pitchFamily="34" charset="-122"/>
                  </a:rPr>
                  <a:t>——</a:t>
                </a:r>
                <a:r>
                  <a:rPr kumimoji="1" lang="zh-CN" altLang="en-US" sz="2400" dirty="0">
                    <a:latin typeface="微软雅黑" pitchFamily="34" charset="-122"/>
                    <a:ea typeface="微软雅黑" pitchFamily="34" charset="-122"/>
                  </a:rPr>
                  <a:t>瓦特（</a:t>
                </a:r>
                <a:r>
                  <a:rPr kumimoji="1" lang="en-US" altLang="zh-CN" sz="2400" dirty="0">
                    <a:solidFill>
                      <a:srgbClr val="FF0000"/>
                    </a:solidFill>
                    <a:latin typeface="微软雅黑" pitchFamily="34" charset="-122"/>
                    <a:ea typeface="微软雅黑" pitchFamily="34" charset="-122"/>
                  </a:rPr>
                  <a:t>W</a:t>
                </a:r>
                <a:r>
                  <a:rPr kumimoji="1" lang="zh-CN" altLang="en-US" sz="2400" dirty="0">
                    <a:latin typeface="微软雅黑" pitchFamily="34" charset="-122"/>
                    <a:ea typeface="微软雅黑" pitchFamily="34" charset="-122"/>
                  </a:rPr>
                  <a:t>）</a:t>
                </a:r>
              </a:p>
            </p:txBody>
          </p:sp>
        </p:grpSp>
      </p:grpSp>
      <p:grpSp>
        <p:nvGrpSpPr>
          <p:cNvPr id="38" name="组合 37"/>
          <p:cNvGrpSpPr/>
          <p:nvPr/>
        </p:nvGrpSpPr>
        <p:grpSpPr>
          <a:xfrm>
            <a:off x="5003800" y="2038459"/>
            <a:ext cx="3836988" cy="2853828"/>
            <a:chOff x="5003800" y="1845094"/>
            <a:chExt cx="3836988" cy="2853828"/>
          </a:xfrm>
        </p:grpSpPr>
        <p:sp>
          <p:nvSpPr>
            <p:cNvPr id="36" name="Rectangle 3"/>
            <p:cNvSpPr>
              <a:spLocks noChangeArrowheads="1"/>
            </p:cNvSpPr>
            <p:nvPr/>
          </p:nvSpPr>
          <p:spPr bwMode="auto">
            <a:xfrm>
              <a:off x="6133045" y="1845094"/>
              <a:ext cx="1158345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just" eaLnBrk="0" hangingPunct="0">
                <a:defRPr/>
              </a:pPr>
              <a:r>
                <a:rPr kumimoji="1" lang="en-US" altLang="zh-CN" sz="2400" dirty="0">
                  <a:solidFill>
                    <a:srgbClr val="FF3300"/>
                  </a:solidFill>
                  <a:latin typeface="微软雅黑" pitchFamily="34" charset="-122"/>
                  <a:ea typeface="微软雅黑" pitchFamily="34" charset="-122"/>
                </a:rPr>
                <a:t>P=UI</a:t>
              </a:r>
              <a:endParaRPr kumimoji="1" lang="en-US" altLang="zh-CN" sz="24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7" name="Rectangle 8"/>
            <p:cNvSpPr>
              <a:spLocks noChangeArrowheads="1"/>
            </p:cNvSpPr>
            <p:nvPr/>
          </p:nvSpPr>
          <p:spPr bwMode="auto">
            <a:xfrm>
              <a:off x="5003800" y="2390598"/>
              <a:ext cx="3836988" cy="23083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l" eaLnBrk="0" hangingPunct="0">
                <a:lnSpc>
                  <a:spcPct val="150000"/>
                </a:lnSpc>
                <a:defRPr/>
              </a:pPr>
              <a:r>
                <a:rPr kumimoji="1" lang="zh-CN" altLang="en-US" sz="2400" dirty="0">
                  <a:latin typeface="微软雅黑" pitchFamily="34" charset="-122"/>
                  <a:ea typeface="微软雅黑" pitchFamily="34" charset="-122"/>
                </a:rPr>
                <a:t>注意：使用这个公式时，只有</a:t>
              </a:r>
              <a:r>
                <a:rPr kumimoji="1" lang="zh-CN" altLang="en-US" sz="2400" dirty="0" smtClean="0">
                  <a:latin typeface="微软雅黑" pitchFamily="34" charset="-122"/>
                  <a:ea typeface="微软雅黑" pitchFamily="34" charset="-122"/>
                </a:rPr>
                <a:t>电流、电压</a:t>
              </a:r>
              <a:r>
                <a:rPr kumimoji="1" lang="zh-CN" altLang="en-US" sz="2400" dirty="0">
                  <a:latin typeface="微软雅黑" pitchFamily="34" charset="-122"/>
                  <a:ea typeface="微软雅黑" pitchFamily="34" charset="-122"/>
                </a:rPr>
                <a:t>的单位是</a:t>
              </a:r>
              <a:r>
                <a:rPr kumimoji="1" lang="zh-CN" altLang="en-US" sz="2400" dirty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安培、伏特</a:t>
              </a:r>
              <a:r>
                <a:rPr kumimoji="1" lang="zh-CN" altLang="en-US" sz="2400" dirty="0">
                  <a:latin typeface="微软雅黑" pitchFamily="34" charset="-122"/>
                  <a:ea typeface="微软雅黑" pitchFamily="34" charset="-122"/>
                </a:rPr>
                <a:t>时，所的功率的单位才是</a:t>
              </a:r>
              <a:r>
                <a:rPr kumimoji="1" lang="zh-CN" altLang="en-US" sz="2400" dirty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瓦特</a:t>
              </a:r>
            </a:p>
          </p:txBody>
        </p:sp>
      </p:grpSp>
      <p:graphicFrame>
        <p:nvGraphicFramePr>
          <p:cNvPr id="39" name="对象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35243170"/>
              </p:ext>
            </p:extLst>
          </p:nvPr>
        </p:nvGraphicFramePr>
        <p:xfrm>
          <a:off x="636138" y="847690"/>
          <a:ext cx="2157412" cy="1058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57" name="Equation" r:id="rId3" imgW="838080" imgH="406080" progId="Equation.DSMT4">
                  <p:embed/>
                </p:oleObj>
              </mc:Choice>
              <mc:Fallback>
                <p:oleObj name="Equation" r:id="rId3" imgW="838080" imgH="406080" progId="Equation.DSMT4">
                  <p:embed/>
                  <p:pic>
                    <p:nvPicPr>
                      <p:cNvPr id="0" name="对象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6138" y="847690"/>
                        <a:ext cx="2157412" cy="10588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对象 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30839872"/>
              </p:ext>
            </p:extLst>
          </p:nvPr>
        </p:nvGraphicFramePr>
        <p:xfrm>
          <a:off x="3286744" y="1116541"/>
          <a:ext cx="2738437" cy="463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58" name="Equation" r:id="rId5" imgW="1066680" imgH="177480" progId="Equation.DSMT4">
                  <p:embed/>
                </p:oleObj>
              </mc:Choice>
              <mc:Fallback>
                <p:oleObj name="Equation" r:id="rId5" imgW="1066680" imgH="177480" progId="Equation.DSMT4">
                  <p:embed/>
                  <p:pic>
                    <p:nvPicPr>
                      <p:cNvPr id="0" name="对象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86744" y="1116541"/>
                        <a:ext cx="2738437" cy="463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" name="对象 4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09192215"/>
              </p:ext>
            </p:extLst>
          </p:nvPr>
        </p:nvGraphicFramePr>
        <p:xfrm>
          <a:off x="534553" y="1821287"/>
          <a:ext cx="4208462" cy="1058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59" name="Equation" r:id="rId7" imgW="1650960" imgH="406080" progId="Equation.DSMT4">
                  <p:embed/>
                </p:oleObj>
              </mc:Choice>
              <mc:Fallback>
                <p:oleObj name="Equation" r:id="rId7" imgW="1650960" imgH="406080" progId="Equation.DSMT4">
                  <p:embed/>
                  <p:pic>
                    <p:nvPicPr>
                      <p:cNvPr id="0" name="对象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4553" y="1821287"/>
                        <a:ext cx="4208462" cy="10588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4314181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6"/>
          <p:cNvSpPr txBox="1">
            <a:spLocks noChangeArrowheads="1"/>
          </p:cNvSpPr>
          <p:nvPr/>
        </p:nvSpPr>
        <p:spPr bwMode="auto">
          <a:xfrm>
            <a:off x="183129" y="3134774"/>
            <a:ext cx="7848431" cy="1754326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1" hangingPunct="1">
              <a:spcBef>
                <a:spcPct val="50000"/>
              </a:spcBef>
              <a:defRPr kumimoji="1"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algn="l">
              <a:lnSpc>
                <a:spcPct val="150000"/>
              </a:lnSpc>
              <a:spcBef>
                <a:spcPts val="0"/>
              </a:spcBef>
            </a:pPr>
            <a:r>
              <a:rPr lang="zh-CN" altLang="en-US" dirty="0"/>
              <a:t>　</a:t>
            </a:r>
            <a:r>
              <a:rPr lang="zh-CN" altLang="en-US" dirty="0" smtClean="0"/>
              <a:t> 各种</a:t>
            </a:r>
            <a:r>
              <a:rPr lang="zh-CN" altLang="en-US" dirty="0"/>
              <a:t>不同的用电器，电功率一般是不同的，翻看用电器的说明书，我们常常可以看到“电功率”这样的参数。下面是一些用电器的电功率。</a:t>
            </a:r>
          </a:p>
        </p:txBody>
      </p:sp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196925" y="155192"/>
            <a:ext cx="213192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en-US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4.</a:t>
            </a:r>
            <a:r>
              <a:rPr kumimoji="1"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推导公式：</a:t>
            </a:r>
            <a:endParaRPr kumimoji="1" lang="zh-CN" altLang="en-US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204877" y="512253"/>
            <a:ext cx="7813801" cy="954087"/>
            <a:chOff x="204877" y="512253"/>
            <a:chExt cx="7813801" cy="954087"/>
          </a:xfrm>
        </p:grpSpPr>
        <p:sp>
          <p:nvSpPr>
            <p:cNvPr id="9" name="矩形 8"/>
            <p:cNvSpPr/>
            <p:nvPr/>
          </p:nvSpPr>
          <p:spPr>
            <a:xfrm>
              <a:off x="204877" y="712429"/>
              <a:ext cx="2250455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kumimoji="1" lang="zh-CN" altLang="en-US" sz="2400" dirty="0" smtClean="0">
                  <a:solidFill>
                    <a:schemeClr val="tx1"/>
                  </a:solidFill>
                  <a:latin typeface="Times New Roman" pitchFamily="18" charset="0"/>
                </a:rPr>
                <a:t>（</a:t>
              </a:r>
              <a:r>
                <a:rPr kumimoji="1" lang="en-US" altLang="zh-CN" sz="2400" dirty="0" smtClean="0">
                  <a:solidFill>
                    <a:schemeClr val="tx1"/>
                  </a:solidFill>
                  <a:latin typeface="Times New Roman" pitchFamily="18" charset="0"/>
                </a:rPr>
                <a:t>1</a:t>
              </a:r>
              <a:r>
                <a:rPr kumimoji="1" lang="zh-CN" altLang="en-US" sz="2400" dirty="0" smtClean="0">
                  <a:solidFill>
                    <a:schemeClr val="tx1"/>
                  </a:solidFill>
                  <a:latin typeface="Times New Roman" pitchFamily="18" charset="0"/>
                </a:rPr>
                <a:t>）</a:t>
              </a:r>
              <a:r>
                <a:rPr kumimoji="1" lang="zh-CN" altLang="en-US" sz="2400" dirty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由</a:t>
              </a:r>
              <a:r>
                <a:rPr kumimoji="1" lang="en-US" altLang="zh-CN" sz="2400" dirty="0" smtClean="0">
                  <a:solidFill>
                    <a:schemeClr val="tx1"/>
                  </a:solidFill>
                  <a:latin typeface="Times New Roman" pitchFamily="18" charset="0"/>
                </a:rPr>
                <a:t>P</a:t>
              </a:r>
              <a:r>
                <a:rPr kumimoji="1" lang="en-US" altLang="zh-CN" sz="2400" dirty="0">
                  <a:solidFill>
                    <a:schemeClr val="tx1"/>
                  </a:solidFill>
                  <a:latin typeface="Times New Roman" pitchFamily="18" charset="0"/>
                </a:rPr>
                <a:t>= </a:t>
              </a:r>
              <a:r>
                <a:rPr kumimoji="1" lang="en-US" altLang="zh-CN" sz="2400" dirty="0" smtClean="0">
                  <a:solidFill>
                    <a:schemeClr val="tx1"/>
                  </a:solidFill>
                  <a:latin typeface="Times New Roman" pitchFamily="18" charset="0"/>
                </a:rPr>
                <a:t>U</a:t>
              </a:r>
              <a:r>
                <a:rPr kumimoji="1" lang="en-US" altLang="zh-CN" sz="2400" dirty="0">
                  <a:solidFill>
                    <a:schemeClr val="tx1"/>
                  </a:solidFill>
                  <a:latin typeface="Times New Roman" pitchFamily="18" charset="0"/>
                </a:rPr>
                <a:t>.</a:t>
              </a:r>
              <a:r>
                <a:rPr kumimoji="1" lang="en-US" altLang="zh-CN" sz="2400" dirty="0" smtClean="0">
                  <a:solidFill>
                    <a:schemeClr val="tx1"/>
                  </a:solidFill>
                  <a:latin typeface="Times New Roman" pitchFamily="18" charset="0"/>
                </a:rPr>
                <a:t>I</a:t>
              </a:r>
              <a:endParaRPr lang="zh-CN" altLang="en-US" sz="2400" dirty="0">
                <a:solidFill>
                  <a:schemeClr val="tx1"/>
                </a:solidFill>
              </a:endParaRPr>
            </a:p>
          </p:txBody>
        </p:sp>
        <p:grpSp>
          <p:nvGrpSpPr>
            <p:cNvPr id="15" name="Group 16"/>
            <p:cNvGrpSpPr>
              <a:grpSpLocks/>
            </p:cNvGrpSpPr>
            <p:nvPr/>
          </p:nvGrpSpPr>
          <p:grpSpPr bwMode="auto">
            <a:xfrm>
              <a:off x="5730291" y="590041"/>
              <a:ext cx="2288387" cy="830263"/>
              <a:chOff x="408" y="3839"/>
              <a:chExt cx="1037" cy="523"/>
            </a:xfrm>
          </p:grpSpPr>
          <p:sp>
            <p:nvSpPr>
              <p:cNvPr id="16" name="Rectangle 17"/>
              <p:cNvSpPr>
                <a:spLocks noChangeArrowheads="1"/>
              </p:cNvSpPr>
              <p:nvPr/>
            </p:nvSpPr>
            <p:spPr bwMode="auto">
              <a:xfrm>
                <a:off x="408" y="3945"/>
                <a:ext cx="816" cy="29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kumimoji="1" lang="zh-CN" altLang="en-US" sz="2400" dirty="0" smtClean="0">
                    <a:solidFill>
                      <a:schemeClr val="tx1"/>
                    </a:solidFill>
                    <a:latin typeface="Times New Roman" pitchFamily="18" charset="0"/>
                  </a:rPr>
                  <a:t>可得：</a:t>
                </a:r>
                <a:r>
                  <a:rPr kumimoji="1" lang="en-US" altLang="zh-CN" sz="2400" dirty="0" smtClean="0">
                    <a:solidFill>
                      <a:schemeClr val="tx1"/>
                    </a:solidFill>
                    <a:latin typeface="Times New Roman" pitchFamily="18" charset="0"/>
                  </a:rPr>
                  <a:t>P </a:t>
                </a:r>
                <a:r>
                  <a:rPr kumimoji="1" lang="en-US" sz="2400" dirty="0">
                    <a:solidFill>
                      <a:schemeClr val="tx1"/>
                    </a:solidFill>
                    <a:latin typeface="Times New Roman" pitchFamily="18" charset="0"/>
                  </a:rPr>
                  <a:t>=</a:t>
                </a:r>
                <a:endParaRPr kumimoji="1" lang="en-US" altLang="zh-CN" sz="2400" dirty="0">
                  <a:solidFill>
                    <a:schemeClr val="tx1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7" name="Rectangle 18"/>
              <p:cNvSpPr>
                <a:spLocks noChangeArrowheads="1"/>
              </p:cNvSpPr>
              <p:nvPr/>
            </p:nvSpPr>
            <p:spPr bwMode="auto">
              <a:xfrm>
                <a:off x="910" y="3839"/>
                <a:ext cx="535" cy="52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ctr">
                  <a:defRPr/>
                </a:pPr>
                <a:r>
                  <a:rPr kumimoji="1" lang="en-US" altLang="zh-CN" sz="2400" dirty="0">
                    <a:solidFill>
                      <a:schemeClr val="tx1"/>
                    </a:solidFill>
                    <a:latin typeface="Times New Roman" pitchFamily="18" charset="0"/>
                  </a:rPr>
                  <a:t>U</a:t>
                </a:r>
                <a:r>
                  <a:rPr kumimoji="1" lang="en-US" altLang="zh-CN" sz="2400" baseline="30000" dirty="0">
                    <a:solidFill>
                      <a:schemeClr val="tx1"/>
                    </a:solidFill>
                    <a:latin typeface="Times New Roman" pitchFamily="18" charset="0"/>
                  </a:rPr>
                  <a:t>2</a:t>
                </a:r>
              </a:p>
              <a:p>
                <a:pPr algn="ctr">
                  <a:defRPr/>
                </a:pPr>
                <a:r>
                  <a:rPr kumimoji="1" lang="en-US" altLang="zh-CN" sz="2400" dirty="0">
                    <a:solidFill>
                      <a:schemeClr val="tx1"/>
                    </a:solidFill>
                    <a:latin typeface="Times New Roman" pitchFamily="18" charset="0"/>
                  </a:rPr>
                  <a:t>R</a:t>
                </a:r>
              </a:p>
            </p:txBody>
          </p:sp>
          <p:sp>
            <p:nvSpPr>
              <p:cNvPr id="18" name="Line 19"/>
              <p:cNvSpPr>
                <a:spLocks noChangeShapeType="1"/>
              </p:cNvSpPr>
              <p:nvPr/>
            </p:nvSpPr>
            <p:spPr bwMode="auto">
              <a:xfrm flipV="1">
                <a:off x="1055" y="4112"/>
                <a:ext cx="199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 sz="2800">
                  <a:latin typeface="+mn-ea"/>
                  <a:ea typeface="+mn-ea"/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>
              <a:off x="2305267" y="512253"/>
              <a:ext cx="3220947" cy="954087"/>
              <a:chOff x="2022565" y="744658"/>
              <a:chExt cx="3220947" cy="954087"/>
            </a:xfrm>
          </p:grpSpPr>
          <p:grpSp>
            <p:nvGrpSpPr>
              <p:cNvPr id="11" name="Group 12"/>
              <p:cNvGrpSpPr>
                <a:grpSpLocks/>
              </p:cNvGrpSpPr>
              <p:nvPr/>
            </p:nvGrpSpPr>
            <p:grpSpPr bwMode="auto">
              <a:xfrm>
                <a:off x="4268787" y="744658"/>
                <a:ext cx="974725" cy="954087"/>
                <a:chOff x="474" y="3718"/>
                <a:chExt cx="614" cy="601"/>
              </a:xfrm>
            </p:grpSpPr>
            <p:sp>
              <p:nvSpPr>
                <p:cNvPr id="12" name="Rectangle 13"/>
                <p:cNvSpPr>
                  <a:spLocks noChangeArrowheads="1"/>
                </p:cNvSpPr>
                <p:nvPr/>
              </p:nvSpPr>
              <p:spPr bwMode="auto">
                <a:xfrm>
                  <a:off x="474" y="3810"/>
                  <a:ext cx="614" cy="29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square">
                  <a:spAutoFit/>
                </a:bodyPr>
                <a:lstStyle/>
                <a:p>
                  <a:pPr>
                    <a:defRPr/>
                  </a:pPr>
                  <a:r>
                    <a:rPr lang="en-US" altLang="zh-CN" sz="2400" i="1" dirty="0" smtClean="0">
                      <a:latin typeface="Times New Roman" pitchFamily="18" charset="0"/>
                      <a:ea typeface="+mn-ea"/>
                      <a:cs typeface="Times New Roman" pitchFamily="18" charset="0"/>
                    </a:rPr>
                    <a:t>I </a:t>
                  </a:r>
                  <a:r>
                    <a:rPr lang="en-US" sz="2400" b="1" dirty="0">
                      <a:latin typeface="Times New Roman" pitchFamily="18" charset="0"/>
                      <a:ea typeface="+mn-ea"/>
                      <a:cs typeface="Times New Roman" pitchFamily="18" charset="0"/>
                    </a:rPr>
                    <a:t>=</a:t>
                  </a:r>
                  <a:endParaRPr lang="en-US" altLang="zh-CN" sz="2400" b="1" dirty="0">
                    <a:latin typeface="Times New Roman" pitchFamily="18" charset="0"/>
                    <a:ea typeface="+mn-ea"/>
                    <a:cs typeface="Times New Roman" pitchFamily="18" charset="0"/>
                  </a:endParaRPr>
                </a:p>
              </p:txBody>
            </p:sp>
            <p:sp>
              <p:nvSpPr>
                <p:cNvPr id="13" name="Rectangle 14"/>
                <p:cNvSpPr>
                  <a:spLocks noChangeArrowheads="1"/>
                </p:cNvSpPr>
                <p:nvPr/>
              </p:nvSpPr>
              <p:spPr bwMode="auto">
                <a:xfrm>
                  <a:off x="832" y="3718"/>
                  <a:ext cx="230" cy="60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/>
                <a:p>
                  <a:pPr algn="ctr" eaLnBrk="1" hangingPunct="1"/>
                  <a:r>
                    <a:rPr lang="en-US" altLang="zh-CN" sz="2800" b="1" i="1" dirty="0">
                      <a:latin typeface="宋体" pitchFamily="2" charset="-122"/>
                    </a:rPr>
                    <a:t>U</a:t>
                  </a:r>
                </a:p>
                <a:p>
                  <a:pPr algn="ctr" eaLnBrk="1" hangingPunct="1"/>
                  <a:r>
                    <a:rPr lang="en-US" altLang="zh-CN" sz="2800" b="1" i="1" dirty="0">
                      <a:latin typeface="宋体" pitchFamily="2" charset="-122"/>
                    </a:rPr>
                    <a:t>R</a:t>
                  </a:r>
                </a:p>
              </p:txBody>
            </p:sp>
            <p:sp>
              <p:nvSpPr>
                <p:cNvPr id="14" name="Line 15"/>
                <p:cNvSpPr>
                  <a:spLocks noChangeShapeType="1"/>
                </p:cNvSpPr>
                <p:nvPr/>
              </p:nvSpPr>
              <p:spPr bwMode="auto">
                <a:xfrm>
                  <a:off x="883" y="4009"/>
                  <a:ext cx="205" cy="0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zh-CN" altLang="en-US" sz="2800" b="1">
                    <a:latin typeface="+mn-ea"/>
                    <a:ea typeface="+mn-ea"/>
                  </a:endParaRPr>
                </a:p>
              </p:txBody>
            </p:sp>
          </p:grpSp>
          <p:sp>
            <p:nvSpPr>
              <p:cNvPr id="20" name="Text Box 4"/>
              <p:cNvSpPr txBox="1">
                <a:spLocks noChangeArrowheads="1"/>
              </p:cNvSpPr>
              <p:nvPr/>
            </p:nvSpPr>
            <p:spPr bwMode="auto">
              <a:xfrm>
                <a:off x="2022565" y="947455"/>
                <a:ext cx="2131923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Tahoma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Tahoma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Tahoma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Tahoma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Tahoma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itchFamily="34" charset="0"/>
                    <a:ea typeface="宋体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kumimoji="1" lang="zh-CN" altLang="en-US" sz="2400" dirty="0" smtClean="0">
                    <a:latin typeface="微软雅黑" pitchFamily="34" charset="-122"/>
                    <a:ea typeface="微软雅黑" pitchFamily="34" charset="-122"/>
                  </a:rPr>
                  <a:t>根据欧姆定律：</a:t>
                </a:r>
                <a:endParaRPr kumimoji="1" lang="zh-CN" altLang="en-US" sz="2400" dirty="0"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grpSp>
        <p:nvGrpSpPr>
          <p:cNvPr id="32" name="组合 31"/>
          <p:cNvGrpSpPr/>
          <p:nvPr/>
        </p:nvGrpSpPr>
        <p:grpSpPr>
          <a:xfrm>
            <a:off x="261630" y="1420303"/>
            <a:ext cx="6062386" cy="461666"/>
            <a:chOff x="261630" y="1420303"/>
            <a:chExt cx="6062386" cy="461666"/>
          </a:xfrm>
        </p:grpSpPr>
        <p:sp>
          <p:nvSpPr>
            <p:cNvPr id="19" name="Rectangle 31"/>
            <p:cNvSpPr>
              <a:spLocks noChangeArrowheads="1"/>
            </p:cNvSpPr>
            <p:nvPr/>
          </p:nvSpPr>
          <p:spPr bwMode="auto">
            <a:xfrm>
              <a:off x="5136566" y="1420304"/>
              <a:ext cx="1187450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r>
                <a:rPr lang="en-US" sz="2400" i="1" dirty="0">
                  <a:latin typeface="Times New Roman" pitchFamily="18" charset="0"/>
                  <a:ea typeface="+mn-ea"/>
                  <a:cs typeface="Times New Roman" pitchFamily="18" charset="0"/>
                </a:rPr>
                <a:t>P = I</a:t>
              </a:r>
              <a:r>
                <a:rPr lang="en-US" sz="2400" i="1" baseline="30000" dirty="0">
                  <a:latin typeface="Times New Roman" pitchFamily="18" charset="0"/>
                  <a:ea typeface="+mn-ea"/>
                  <a:cs typeface="Times New Roman" pitchFamily="18" charset="0"/>
                </a:rPr>
                <a:t>2</a:t>
              </a:r>
              <a:r>
                <a:rPr lang="en-US" sz="2400" i="1" dirty="0">
                  <a:latin typeface="Times New Roman" pitchFamily="18" charset="0"/>
                  <a:ea typeface="+mn-ea"/>
                  <a:cs typeface="Times New Roman" pitchFamily="18" charset="0"/>
                </a:rPr>
                <a:t>R</a:t>
              </a:r>
            </a:p>
          </p:txBody>
        </p:sp>
        <p:sp>
          <p:nvSpPr>
            <p:cNvPr id="22" name="Text Box 4"/>
            <p:cNvSpPr txBox="1">
              <a:spLocks noChangeArrowheads="1"/>
            </p:cNvSpPr>
            <p:nvPr/>
          </p:nvSpPr>
          <p:spPr bwMode="auto">
            <a:xfrm>
              <a:off x="261630" y="1420303"/>
              <a:ext cx="5040746" cy="461665"/>
            </a:xfrm>
            <a:prstGeom prst="rect">
              <a:avLst/>
            </a:prstGeom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Times New Roman" pitchFamily="18" charset="0"/>
                </a:defRPr>
              </a:lvl1pPr>
            </a:lstStyle>
            <a:p>
              <a:r>
                <a:rPr lang="zh-CN" altLang="en-US" dirty="0"/>
                <a:t>（</a:t>
              </a:r>
              <a:r>
                <a:rPr lang="en-US" altLang="zh-CN" dirty="0"/>
                <a:t>2</a:t>
              </a:r>
              <a:r>
                <a:rPr lang="zh-CN" altLang="en-US" dirty="0"/>
                <a:t>）</a:t>
              </a:r>
              <a:r>
                <a:rPr lang="zh-CN" altLang="en-US" dirty="0" smtClean="0">
                  <a:latin typeface="微软雅黑" pitchFamily="34" charset="-122"/>
                  <a:ea typeface="微软雅黑" pitchFamily="34" charset="-122"/>
                </a:rPr>
                <a:t>把 </a:t>
              </a:r>
              <a:r>
                <a:rPr lang="en-US" altLang="zh-CN" dirty="0" smtClean="0"/>
                <a:t>U</a:t>
              </a:r>
              <a:r>
                <a:rPr lang="en-US" altLang="zh-CN" dirty="0"/>
                <a:t>= </a:t>
              </a:r>
              <a:r>
                <a:rPr lang="en-US" altLang="zh-CN" dirty="0" smtClean="0"/>
                <a:t>I.R  </a:t>
              </a:r>
              <a:r>
                <a:rPr lang="zh-CN" altLang="en-US" dirty="0" smtClean="0">
                  <a:latin typeface="微软雅黑" pitchFamily="34" charset="-122"/>
                  <a:ea typeface="微软雅黑" pitchFamily="34" charset="-122"/>
                </a:rPr>
                <a:t>代入</a:t>
              </a:r>
              <a:r>
                <a:rPr lang="en-US" altLang="zh-CN" dirty="0"/>
                <a:t>P= </a:t>
              </a:r>
              <a:r>
                <a:rPr lang="en-US" altLang="zh-CN" dirty="0" smtClean="0"/>
                <a:t>U.I  </a:t>
              </a:r>
              <a:r>
                <a:rPr lang="zh-CN" altLang="en-US" dirty="0" smtClean="0">
                  <a:latin typeface="微软雅黑" pitchFamily="34" charset="-122"/>
                  <a:ea typeface="微软雅黑" pitchFamily="34" charset="-122"/>
                </a:rPr>
                <a:t>可</a:t>
              </a:r>
              <a:r>
                <a:rPr lang="zh-CN" altLang="en-US" dirty="0">
                  <a:latin typeface="微软雅黑" pitchFamily="34" charset="-122"/>
                  <a:ea typeface="微软雅黑" pitchFamily="34" charset="-122"/>
                </a:rPr>
                <a:t>得</a:t>
              </a:r>
              <a:r>
                <a:rPr lang="zh-CN" altLang="en-US" dirty="0" smtClean="0"/>
                <a:t>：</a:t>
              </a:r>
              <a:endParaRPr lang="zh-CN" altLang="en-US" dirty="0"/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983513" y="1969461"/>
            <a:ext cx="1798490" cy="1217291"/>
            <a:chOff x="5000212" y="2370145"/>
            <a:chExt cx="1798490" cy="1217291"/>
          </a:xfrm>
        </p:grpSpPr>
        <p:sp>
          <p:nvSpPr>
            <p:cNvPr id="25" name="Rectangle 31"/>
            <p:cNvSpPr>
              <a:spLocks noChangeArrowheads="1"/>
            </p:cNvSpPr>
            <p:nvPr/>
          </p:nvSpPr>
          <p:spPr bwMode="auto">
            <a:xfrm>
              <a:off x="5054383" y="3125771"/>
              <a:ext cx="1392238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r>
                <a:rPr lang="en-US" sz="2400" b="1" i="1" dirty="0">
                  <a:latin typeface="Times New Roman" pitchFamily="18" charset="0"/>
                  <a:cs typeface="Times New Roman" pitchFamily="18" charset="0"/>
                </a:rPr>
                <a:t>P = I</a:t>
              </a:r>
              <a:r>
                <a:rPr lang="en-US" sz="2400" b="1" i="1" baseline="30000" dirty="0">
                  <a:latin typeface="Times New Roman" pitchFamily="18" charset="0"/>
                  <a:cs typeface="Times New Roman" pitchFamily="18" charset="0"/>
                </a:rPr>
                <a:t>2</a:t>
              </a:r>
              <a:r>
                <a:rPr lang="en-US" sz="2400" b="1" i="1" dirty="0">
                  <a:latin typeface="Times New Roman" pitchFamily="18" charset="0"/>
                  <a:cs typeface="Times New Roman" pitchFamily="18" charset="0"/>
                </a:rPr>
                <a:t>R</a:t>
              </a:r>
            </a:p>
          </p:txBody>
        </p:sp>
        <p:sp>
          <p:nvSpPr>
            <p:cNvPr id="26" name="AutoShape 27"/>
            <p:cNvSpPr>
              <a:spLocks/>
            </p:cNvSpPr>
            <p:nvPr/>
          </p:nvSpPr>
          <p:spPr bwMode="auto">
            <a:xfrm>
              <a:off x="6358466" y="2474102"/>
              <a:ext cx="266912" cy="1113334"/>
            </a:xfrm>
            <a:prstGeom prst="rightBrace">
              <a:avLst>
                <a:gd name="adj1" fmla="val 56029"/>
                <a:gd name="adj2" fmla="val 50000"/>
              </a:avLst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  <p:txBody>
            <a:bodyPr wrap="none" anchor="ctr"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grpSp>
          <p:nvGrpSpPr>
            <p:cNvPr id="27" name="Group 16"/>
            <p:cNvGrpSpPr>
              <a:grpSpLocks/>
            </p:cNvGrpSpPr>
            <p:nvPr/>
          </p:nvGrpSpPr>
          <p:grpSpPr bwMode="auto">
            <a:xfrm>
              <a:off x="5000212" y="2370145"/>
              <a:ext cx="1798490" cy="830263"/>
              <a:chOff x="388" y="3835"/>
              <a:chExt cx="815" cy="523"/>
            </a:xfrm>
          </p:grpSpPr>
          <p:sp>
            <p:nvSpPr>
              <p:cNvPr id="28" name="Rectangle 17"/>
              <p:cNvSpPr>
                <a:spLocks noChangeArrowheads="1"/>
              </p:cNvSpPr>
              <p:nvPr/>
            </p:nvSpPr>
            <p:spPr bwMode="auto">
              <a:xfrm>
                <a:off x="388" y="3936"/>
                <a:ext cx="680" cy="2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en-US" altLang="zh-CN" sz="2400" b="1" i="1" dirty="0">
                    <a:latin typeface="Times New Roman" pitchFamily="18" charset="0"/>
                    <a:cs typeface="Times New Roman" pitchFamily="18" charset="0"/>
                  </a:rPr>
                  <a:t>P </a:t>
                </a:r>
                <a:r>
                  <a:rPr lang="en-US" sz="2400" b="1" dirty="0">
                    <a:latin typeface="Times New Roman" pitchFamily="18" charset="0"/>
                    <a:cs typeface="Times New Roman" pitchFamily="18" charset="0"/>
                  </a:rPr>
                  <a:t>=</a:t>
                </a:r>
                <a:endParaRPr lang="en-US" altLang="zh-CN" sz="2400" b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9" name="Rectangle 18"/>
              <p:cNvSpPr>
                <a:spLocks noChangeArrowheads="1"/>
              </p:cNvSpPr>
              <p:nvPr/>
            </p:nvSpPr>
            <p:spPr bwMode="auto">
              <a:xfrm>
                <a:off x="668" y="3835"/>
                <a:ext cx="535" cy="52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r>
                  <a:rPr lang="en-US" altLang="zh-CN" sz="2400" b="1" i="1" dirty="0">
                    <a:latin typeface="Times New Roman" pitchFamily="18" charset="0"/>
                    <a:cs typeface="Times New Roman" pitchFamily="18" charset="0"/>
                  </a:rPr>
                  <a:t>U</a:t>
                </a:r>
                <a:r>
                  <a:rPr lang="en-US" altLang="zh-CN" sz="2400" b="1" i="1" baseline="30000" dirty="0">
                    <a:latin typeface="Times New Roman" pitchFamily="18" charset="0"/>
                    <a:cs typeface="Times New Roman" pitchFamily="18" charset="0"/>
                  </a:rPr>
                  <a:t>2</a:t>
                </a:r>
              </a:p>
              <a:p>
                <a:r>
                  <a:rPr lang="en-US" altLang="zh-CN" sz="2400" b="1" i="1" dirty="0">
                    <a:latin typeface="Times New Roman" pitchFamily="18" charset="0"/>
                    <a:cs typeface="Times New Roman" pitchFamily="18" charset="0"/>
                  </a:rPr>
                  <a:t>R</a:t>
                </a:r>
              </a:p>
            </p:txBody>
          </p:sp>
          <p:sp>
            <p:nvSpPr>
              <p:cNvPr id="30" name="Line 19"/>
              <p:cNvSpPr>
                <a:spLocks noChangeShapeType="1"/>
              </p:cNvSpPr>
              <p:nvPr/>
            </p:nvSpPr>
            <p:spPr bwMode="auto">
              <a:xfrm>
                <a:off x="658" y="4081"/>
                <a:ext cx="273" cy="0"/>
              </a:xfrm>
              <a:prstGeom prst="line">
                <a:avLst/>
              </a:prstGeom>
              <a:ln>
                <a:headEnd/>
                <a:tailEnd/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  <p:txBody>
              <a:bodyPr/>
              <a:lstStyle/>
              <a:p>
                <a:pPr>
                  <a:defRPr/>
                </a:pPr>
                <a:endParaRPr lang="zh-CN" altLang="en-US" sz="2800">
                  <a:latin typeface="+mn-ea"/>
                  <a:ea typeface="+mn-ea"/>
                </a:endParaRPr>
              </a:p>
            </p:txBody>
          </p:sp>
        </p:grpSp>
      </p:grpSp>
      <p:sp>
        <p:nvSpPr>
          <p:cNvPr id="33" name="Text Box 4"/>
          <p:cNvSpPr txBox="1">
            <a:spLocks noChangeArrowheads="1"/>
          </p:cNvSpPr>
          <p:nvPr/>
        </p:nvSpPr>
        <p:spPr bwMode="auto">
          <a:xfrm>
            <a:off x="2629051" y="2283795"/>
            <a:ext cx="516874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这两个公式只能在纯电阻电路中使用</a:t>
            </a:r>
            <a:endParaRPr kumimoji="1" lang="zh-CN" altLang="en-US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3235678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 autoUpdateAnimBg="0"/>
      <p:bldP spid="3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19487"/>
          <p:cNvGrpSpPr>
            <a:grpSpLocks/>
          </p:cNvGrpSpPr>
          <p:nvPr/>
        </p:nvGrpSpPr>
        <p:grpSpPr bwMode="auto">
          <a:xfrm>
            <a:off x="389061" y="247845"/>
            <a:ext cx="1774421" cy="720869"/>
            <a:chOff x="-107" y="21"/>
            <a:chExt cx="1200" cy="555"/>
          </a:xfrm>
        </p:grpSpPr>
        <p:sp>
          <p:nvSpPr>
            <p:cNvPr id="10" name="流程图: 合并 19488"/>
            <p:cNvSpPr>
              <a:spLocks noChangeArrowheads="1"/>
            </p:cNvSpPr>
            <p:nvPr/>
          </p:nvSpPr>
          <p:spPr bwMode="auto">
            <a:xfrm>
              <a:off x="-107" y="48"/>
              <a:ext cx="1200" cy="528"/>
            </a:xfrm>
            <a:prstGeom prst="flowChartMerge">
              <a:avLst/>
            </a:prstGeom>
            <a:gradFill rotWithShape="0">
              <a:gsLst>
                <a:gs pos="0">
                  <a:srgbClr val="99CCFF"/>
                </a:gs>
                <a:gs pos="100000">
                  <a:schemeClr val="accent1"/>
                </a:gs>
              </a:gsLst>
              <a:lin ang="5400000" scaled="1"/>
            </a:gradFill>
            <a:ln>
              <a:noFill/>
            </a:ln>
            <a:effectLst>
              <a:outerShdw dist="35921" dir="2700000" algn="ctr" rotWithShape="0">
                <a:schemeClr val="bg2"/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" name="文本框 19489"/>
            <p:cNvSpPr txBox="1">
              <a:spLocks noChangeArrowheads="1"/>
            </p:cNvSpPr>
            <p:nvPr/>
          </p:nvSpPr>
          <p:spPr bwMode="auto">
            <a:xfrm>
              <a:off x="130" y="21"/>
              <a:ext cx="887" cy="3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0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0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0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0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400" b="0" dirty="0">
                  <a:latin typeface="微软雅黑" pitchFamily="34" charset="-122"/>
                  <a:ea typeface="微软雅黑" pitchFamily="34" charset="-122"/>
                </a:rPr>
                <a:t>小资料</a:t>
              </a:r>
            </a:p>
          </p:txBody>
        </p:sp>
      </p:grpSp>
      <p:sp>
        <p:nvSpPr>
          <p:cNvPr id="12" name="TextBox 2"/>
          <p:cNvSpPr>
            <a:spLocks noChangeArrowheads="1"/>
          </p:cNvSpPr>
          <p:nvPr/>
        </p:nvSpPr>
        <p:spPr bwMode="auto">
          <a:xfrm>
            <a:off x="100760" y="799381"/>
            <a:ext cx="8182503" cy="1818370"/>
          </a:xfrm>
          <a:prstGeom prst="roundRect">
            <a:avLst>
              <a:gd name="adj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400" b="0" dirty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zh-CN" altLang="en-US" sz="2400" b="0" dirty="0" smtClean="0">
                <a:latin typeface="微软雅黑" pitchFamily="34" charset="-122"/>
                <a:ea typeface="微软雅黑" pitchFamily="34" charset="-122"/>
              </a:rPr>
              <a:t>　农田</a:t>
            </a:r>
            <a:r>
              <a:rPr lang="zh-CN" altLang="en-US" sz="2400" b="0" dirty="0">
                <a:latin typeface="微软雅黑" pitchFamily="34" charset="-122"/>
                <a:ea typeface="微软雅黑" pitchFamily="34" charset="-122"/>
              </a:rPr>
              <a:t>灌溉时用来带动水泵的电动机，功率大约在几千瓦到几十千瓦之间；大型发电站的发电功率可达一百万千瓦以上</a:t>
            </a:r>
            <a:r>
              <a:rPr lang="zh-CN" altLang="en-US" sz="2400" b="0" dirty="0" smtClean="0">
                <a:latin typeface="微软雅黑" pitchFamily="34" charset="-122"/>
                <a:ea typeface="微软雅黑" pitchFamily="34" charset="-122"/>
              </a:rPr>
              <a:t>。发光二极管的功率约为</a:t>
            </a:r>
            <a:r>
              <a:rPr lang="en-US" altLang="zh-CN" sz="2400" b="0" dirty="0" smtClean="0">
                <a:latin typeface="微软雅黑" pitchFamily="34" charset="-122"/>
                <a:ea typeface="微软雅黑" pitchFamily="34" charset="-122"/>
              </a:rPr>
              <a:t>50</a:t>
            </a:r>
            <a:r>
              <a:rPr kumimoji="1" lang="en-US" altLang="zh-CN" sz="24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mW</a:t>
            </a:r>
            <a:r>
              <a:rPr kumimoji="1" lang="zh-CN" altLang="en-US" sz="24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。</a:t>
            </a:r>
            <a:endParaRPr lang="zh-CN" altLang="en-US" sz="2400" b="0" dirty="0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544513" y="2754874"/>
            <a:ext cx="2160000" cy="2261665"/>
            <a:chOff x="544513" y="2754874"/>
            <a:chExt cx="2160000" cy="2261665"/>
          </a:xfrm>
        </p:grpSpPr>
        <p:sp>
          <p:nvSpPr>
            <p:cNvPr id="13" name="Rectangle 5"/>
            <p:cNvSpPr>
              <a:spLocks noChangeArrowheads="1"/>
            </p:cNvSpPr>
            <p:nvPr/>
          </p:nvSpPr>
          <p:spPr bwMode="auto">
            <a:xfrm>
              <a:off x="860926" y="4554874"/>
              <a:ext cx="118800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en-US" sz="2400" b="0" dirty="0">
                  <a:latin typeface="微软雅黑" pitchFamily="34" charset="-122"/>
                  <a:ea typeface="微软雅黑" pitchFamily="34" charset="-122"/>
                </a:rPr>
                <a:t>电动机</a:t>
              </a:r>
            </a:p>
          </p:txBody>
        </p:sp>
        <p:pic>
          <p:nvPicPr>
            <p:cNvPr id="14" name="Picture 2" descr="http://t3.baidu.com/it/u=3513634415,77663964&amp;fm=23&amp;gp=0.jpg"/>
            <p:cNvPicPr preferRelativeResize="0"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4513" y="2754874"/>
              <a:ext cx="2160000" cy="1800000"/>
            </a:xfrm>
            <a:prstGeom prst="rect">
              <a:avLst/>
            </a:prstGeom>
            <a:noFill/>
            <a:ln>
              <a:noFill/>
            </a:ln>
            <a:effectLst>
              <a:outerShdw blurRad="647700" dist="50800" dir="5400000" algn="ctr" rotWithShape="0">
                <a:srgbClr val="000000">
                  <a:alpha val="46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8" name="组合 17"/>
          <p:cNvGrpSpPr/>
          <p:nvPr/>
        </p:nvGrpSpPr>
        <p:grpSpPr>
          <a:xfrm>
            <a:off x="3445823" y="2754874"/>
            <a:ext cx="2160000" cy="2261665"/>
            <a:chOff x="3445823" y="2800616"/>
            <a:chExt cx="2160000" cy="2261665"/>
          </a:xfrm>
        </p:grpSpPr>
        <p:pic>
          <p:nvPicPr>
            <p:cNvPr id="6146" name="Picture 2" descr="大型发电站"/>
            <p:cNvPicPr preferRelativeResize="0"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45823" y="2800616"/>
              <a:ext cx="2160000" cy="1800000"/>
            </a:xfrm>
            <a:prstGeom prst="rect">
              <a:avLst/>
            </a:prstGeom>
            <a:noFill/>
            <a:ln>
              <a:noFill/>
            </a:ln>
            <a:effectLst>
              <a:outerShdw blurRad="647700" dist="50800" dir="5400000" algn="ctr" rotWithShape="0">
                <a:srgbClr val="000000">
                  <a:alpha val="46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" name="矩形 15"/>
            <p:cNvSpPr/>
            <p:nvPr/>
          </p:nvSpPr>
          <p:spPr>
            <a:xfrm>
              <a:off x="3483126" y="4600616"/>
              <a:ext cx="2122697" cy="461665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/>
            <a:p>
              <a:r>
                <a:rPr lang="zh-CN" altLang="zh-CN" sz="2400" dirty="0">
                  <a:latin typeface="微软雅黑" pitchFamily="34" charset="-122"/>
                  <a:ea typeface="微软雅黑" pitchFamily="34" charset="-122"/>
                </a:rPr>
                <a:t>大型发电机组</a:t>
              </a:r>
              <a:r>
                <a:rPr lang="en-US" altLang="zh-CN" sz="2400" dirty="0">
                  <a:latin typeface="微软雅黑" pitchFamily="34" charset="-122"/>
                  <a:ea typeface="微软雅黑" pitchFamily="34" charset="-122"/>
                </a:rPr>
                <a:t> </a:t>
              </a:r>
              <a:endParaRPr lang="zh-CN" altLang="en-US" sz="24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6284129" y="2800616"/>
            <a:ext cx="2160000" cy="2261665"/>
            <a:chOff x="6284130" y="2702418"/>
            <a:chExt cx="2160000" cy="2261665"/>
          </a:xfrm>
        </p:grpSpPr>
        <p:sp>
          <p:nvSpPr>
            <p:cNvPr id="15" name="矩形 14"/>
            <p:cNvSpPr/>
            <p:nvPr/>
          </p:nvSpPr>
          <p:spPr>
            <a:xfrm>
              <a:off x="6502355" y="4502418"/>
              <a:ext cx="1723549" cy="461665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/>
            <a:p>
              <a:r>
                <a:rPr lang="zh-CN" altLang="zh-CN" sz="2400" dirty="0">
                  <a:latin typeface="微软雅黑" pitchFamily="34" charset="-122"/>
                  <a:ea typeface="微软雅黑" pitchFamily="34" charset="-122"/>
                </a:rPr>
                <a:t>发光二极管</a:t>
              </a:r>
            </a:p>
          </p:txBody>
        </p:sp>
        <p:pic>
          <p:nvPicPr>
            <p:cNvPr id="6147" name="Picture 3" descr="二极管"/>
            <p:cNvPicPr preferRelativeResize="0">
              <a:picLocks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84130" y="2702418"/>
              <a:ext cx="2160000" cy="1800000"/>
            </a:xfrm>
            <a:prstGeom prst="rect">
              <a:avLst/>
            </a:prstGeom>
            <a:noFill/>
            <a:ln>
              <a:noFill/>
            </a:ln>
            <a:effectLst>
              <a:outerShdw blurRad="647700" dist="50800" dir="5400000" algn="ctr" rotWithShape="0">
                <a:srgbClr val="000000">
                  <a:alpha val="46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413710215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690652"/>
            <a:ext cx="736376" cy="359227"/>
          </a:xfrm>
          <a:prstGeom prst="rect">
            <a:avLst/>
          </a:prstGeom>
        </p:spPr>
      </p:pic>
      <p:graphicFrame>
        <p:nvGraphicFramePr>
          <p:cNvPr id="4" name="表格 3"/>
          <p:cNvGraphicFramePr/>
          <p:nvPr>
            <p:extLst>
              <p:ext uri="{D42A27DB-BD31-4B8C-83A1-F6EECF244321}">
                <p14:modId xmlns:p14="http://schemas.microsoft.com/office/powerpoint/2010/main" val="3273088463"/>
              </p:ext>
            </p:extLst>
          </p:nvPr>
        </p:nvGraphicFramePr>
        <p:xfrm>
          <a:off x="364065" y="1309170"/>
          <a:ext cx="8229436" cy="343576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929466"/>
                <a:gridCol w="1890655"/>
                <a:gridCol w="1750012"/>
                <a:gridCol w="1659303"/>
              </a:tblGrid>
              <a:tr h="658632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 b="1" dirty="0">
                          <a:ln>
                            <a:solidFill>
                              <a:srgbClr val="E8E8E8"/>
                            </a:solidFill>
                          </a:ln>
                          <a:latin typeface="微软雅黑" pitchFamily="34" charset="-122"/>
                          <a:ea typeface="微软雅黑" pitchFamily="34" charset="-122"/>
                        </a:rPr>
                        <a:t>天河一号巨型计算机</a:t>
                      </a:r>
                    </a:p>
                  </a:txBody>
                  <a:tcPr marT="45730" marB="4573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lumMod val="90000"/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lumMod val="90000"/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lumMod val="90000"/>
                            <a:tint val="23500"/>
                            <a:satMod val="160000"/>
                          </a:schemeClr>
                        </a:gs>
                      </a:gsLst>
                      <a:lin ang="81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400" b="1">
                          <a:ln>
                            <a:solidFill>
                              <a:srgbClr val="E8E8E8"/>
                            </a:solidFill>
                          </a:ln>
                          <a:latin typeface="微软雅黑" pitchFamily="34" charset="-122"/>
                          <a:ea typeface="微软雅黑" pitchFamily="34" charset="-122"/>
                        </a:rPr>
                        <a:t>4.04×10</a:t>
                      </a:r>
                      <a:r>
                        <a:rPr lang="en-US" altLang="zh-CN" sz="2400" b="1" baseline="30000">
                          <a:ln>
                            <a:solidFill>
                              <a:srgbClr val="E8E8E8"/>
                            </a:solidFill>
                          </a:ln>
                          <a:latin typeface="微软雅黑" pitchFamily="34" charset="-122"/>
                          <a:ea typeface="微软雅黑" pitchFamily="34" charset="-122"/>
                        </a:rPr>
                        <a:t>6</a:t>
                      </a:r>
                      <a:r>
                        <a:rPr lang="en-US" altLang="zh-CN" sz="2400" b="1">
                          <a:ln>
                            <a:solidFill>
                              <a:srgbClr val="E8E8E8"/>
                            </a:solidFill>
                          </a:ln>
                          <a:latin typeface="微软雅黑" pitchFamily="34" charset="-122"/>
                          <a:ea typeface="微软雅黑" pitchFamily="34" charset="-122"/>
                        </a:rPr>
                        <a:t>W</a:t>
                      </a:r>
                    </a:p>
                  </a:txBody>
                  <a:tcPr marT="45730" marB="4573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lumMod val="90000"/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lumMod val="90000"/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lumMod val="90000"/>
                            <a:tint val="23500"/>
                            <a:satMod val="160000"/>
                          </a:schemeClr>
                        </a:gs>
                      </a:gsLst>
                      <a:lin ang="81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 b="1" dirty="0">
                          <a:ln>
                            <a:solidFill>
                              <a:srgbClr val="E8E8E8"/>
                            </a:solidFill>
                          </a:ln>
                          <a:latin typeface="微软雅黑" pitchFamily="34" charset="-122"/>
                          <a:ea typeface="微软雅黑" pitchFamily="34" charset="-122"/>
                        </a:rPr>
                        <a:t>液晶电视机</a:t>
                      </a:r>
                    </a:p>
                  </a:txBody>
                  <a:tcPr marT="45730" marB="4573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lumMod val="90000"/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lumMod val="90000"/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lumMod val="90000"/>
                            <a:tint val="23500"/>
                            <a:satMod val="160000"/>
                          </a:schemeClr>
                        </a:gs>
                      </a:gsLst>
                      <a:lin ang="81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 b="1">
                          <a:ln>
                            <a:solidFill>
                              <a:srgbClr val="E8E8E8"/>
                            </a:solidFill>
                          </a:ln>
                          <a:latin typeface="微软雅黑" pitchFamily="34" charset="-122"/>
                          <a:ea typeface="微软雅黑" pitchFamily="34" charset="-122"/>
                          <a:sym typeface="+mn-ea"/>
                        </a:rPr>
                        <a:t>约</a:t>
                      </a:r>
                      <a:r>
                        <a:rPr lang="en-US" altLang="zh-CN" sz="2400" b="1">
                          <a:ln>
                            <a:solidFill>
                              <a:srgbClr val="E8E8E8"/>
                            </a:solidFill>
                          </a:ln>
                          <a:latin typeface="微软雅黑" pitchFamily="34" charset="-122"/>
                          <a:ea typeface="微软雅黑" pitchFamily="34" charset="-122"/>
                          <a:sym typeface="+mn-ea"/>
                        </a:rPr>
                        <a:t>100W</a:t>
                      </a:r>
                      <a:endParaRPr lang="zh-CN" altLang="en-US" sz="2400" b="1">
                        <a:ln>
                          <a:solidFill>
                            <a:srgbClr val="E8E8E8"/>
                          </a:solidFill>
                        </a:ln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T="45730" marB="4573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lumMod val="90000"/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lumMod val="90000"/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lumMod val="90000"/>
                            <a:tint val="23500"/>
                            <a:satMod val="160000"/>
                          </a:schemeClr>
                        </a:gs>
                      </a:gsLst>
                      <a:lin ang="8100000" scaled="1"/>
                      <a:tileRect/>
                    </a:gradFill>
                  </a:tcPr>
                </a:tc>
              </a:tr>
              <a:tr h="596389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 b="1" dirty="0">
                          <a:ln>
                            <a:solidFill>
                              <a:srgbClr val="E8E8E8"/>
                            </a:solidFill>
                          </a:ln>
                          <a:latin typeface="微软雅黑" pitchFamily="34" charset="-122"/>
                          <a:ea typeface="微软雅黑" pitchFamily="34" charset="-122"/>
                        </a:rPr>
                        <a:t>家用空调</a:t>
                      </a:r>
                    </a:p>
                  </a:txBody>
                  <a:tcPr marT="45730" marB="4573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lumMod val="90000"/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lumMod val="90000"/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lumMod val="90000"/>
                            <a:tint val="23500"/>
                            <a:satMod val="160000"/>
                          </a:schemeClr>
                        </a:gs>
                      </a:gsLst>
                      <a:lin ang="81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 b="1">
                          <a:ln>
                            <a:solidFill>
                              <a:srgbClr val="E8E8E8"/>
                            </a:solidFill>
                          </a:ln>
                          <a:latin typeface="微软雅黑" pitchFamily="34" charset="-122"/>
                          <a:ea typeface="微软雅黑" pitchFamily="34" charset="-122"/>
                        </a:rPr>
                        <a:t>约</a:t>
                      </a:r>
                      <a:r>
                        <a:rPr lang="en-US" altLang="zh-CN" sz="2400" b="1">
                          <a:ln>
                            <a:solidFill>
                              <a:srgbClr val="E8E8E8"/>
                            </a:solidFill>
                          </a:ln>
                          <a:latin typeface="微软雅黑" pitchFamily="34" charset="-122"/>
                          <a:ea typeface="微软雅黑" pitchFamily="34" charset="-122"/>
                        </a:rPr>
                        <a:t>1000W</a:t>
                      </a:r>
                    </a:p>
                  </a:txBody>
                  <a:tcPr marT="45730" marB="4573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lumMod val="90000"/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lumMod val="90000"/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lumMod val="90000"/>
                            <a:tint val="23500"/>
                            <a:satMod val="160000"/>
                          </a:schemeClr>
                        </a:gs>
                      </a:gsLst>
                      <a:lin ang="81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 b="1">
                          <a:ln>
                            <a:solidFill>
                              <a:srgbClr val="E8E8E8"/>
                            </a:solidFill>
                          </a:ln>
                          <a:latin typeface="微软雅黑" pitchFamily="34" charset="-122"/>
                          <a:ea typeface="微软雅黑" pitchFamily="34" charset="-122"/>
                        </a:rPr>
                        <a:t>排风扇</a:t>
                      </a:r>
                    </a:p>
                  </a:txBody>
                  <a:tcPr marT="45730" marB="4573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lumMod val="90000"/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lumMod val="90000"/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lumMod val="90000"/>
                            <a:tint val="23500"/>
                            <a:satMod val="160000"/>
                          </a:schemeClr>
                        </a:gs>
                      </a:gsLst>
                      <a:lin ang="81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 b="1" dirty="0">
                          <a:ln>
                            <a:solidFill>
                              <a:srgbClr val="E8E8E8"/>
                            </a:solidFill>
                          </a:ln>
                          <a:latin typeface="微软雅黑" pitchFamily="34" charset="-122"/>
                          <a:ea typeface="微软雅黑" pitchFamily="34" charset="-122"/>
                          <a:sym typeface="+mn-ea"/>
                        </a:rPr>
                        <a:t>约</a:t>
                      </a:r>
                      <a:r>
                        <a:rPr lang="en-US" altLang="zh-CN" sz="2400" b="1" dirty="0">
                          <a:ln>
                            <a:solidFill>
                              <a:srgbClr val="E8E8E8"/>
                            </a:solidFill>
                          </a:ln>
                          <a:latin typeface="微软雅黑" pitchFamily="34" charset="-122"/>
                          <a:ea typeface="微软雅黑" pitchFamily="34" charset="-122"/>
                          <a:sym typeface="+mn-ea"/>
                        </a:rPr>
                        <a:t>20W</a:t>
                      </a:r>
                      <a:endParaRPr lang="zh-CN" altLang="en-US" sz="2400" b="1" dirty="0">
                        <a:ln>
                          <a:solidFill>
                            <a:srgbClr val="E8E8E8"/>
                          </a:solidFill>
                        </a:ln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T="45730" marB="4573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lumMod val="90000"/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lumMod val="90000"/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lumMod val="90000"/>
                            <a:tint val="23500"/>
                            <a:satMod val="160000"/>
                          </a:schemeClr>
                        </a:gs>
                      </a:gsLst>
                      <a:lin ang="8100000" scaled="1"/>
                      <a:tileRect/>
                    </a:gradFill>
                  </a:tcPr>
                </a:tc>
              </a:tr>
              <a:tr h="59702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 b="1" dirty="0">
                          <a:ln>
                            <a:solidFill>
                              <a:srgbClr val="E8E8E8"/>
                            </a:solidFill>
                          </a:ln>
                          <a:latin typeface="微软雅黑" pitchFamily="34" charset="-122"/>
                          <a:ea typeface="微软雅黑" pitchFamily="34" charset="-122"/>
                        </a:rPr>
                        <a:t>吸尘器</a:t>
                      </a:r>
                    </a:p>
                  </a:txBody>
                  <a:tcPr marT="45730" marB="4573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lumMod val="90000"/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lumMod val="90000"/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lumMod val="90000"/>
                            <a:tint val="23500"/>
                            <a:satMod val="160000"/>
                          </a:schemeClr>
                        </a:gs>
                      </a:gsLst>
                      <a:lin ang="81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 b="1">
                          <a:ln>
                            <a:solidFill>
                              <a:srgbClr val="E8E8E8"/>
                            </a:solidFill>
                          </a:ln>
                          <a:latin typeface="微软雅黑" pitchFamily="34" charset="-122"/>
                          <a:ea typeface="微软雅黑" pitchFamily="34" charset="-122"/>
                        </a:rPr>
                        <a:t>约</a:t>
                      </a:r>
                      <a:r>
                        <a:rPr lang="en-US" altLang="zh-CN" sz="2400" b="1">
                          <a:ln>
                            <a:solidFill>
                              <a:srgbClr val="E8E8E8"/>
                            </a:solidFill>
                          </a:ln>
                          <a:latin typeface="微软雅黑" pitchFamily="34" charset="-122"/>
                          <a:ea typeface="微软雅黑" pitchFamily="34" charset="-122"/>
                        </a:rPr>
                        <a:t>800</a:t>
                      </a:r>
                      <a:r>
                        <a:rPr lang="en-US" altLang="zh-CN" sz="2400" b="1">
                          <a:ln>
                            <a:solidFill>
                              <a:srgbClr val="E8E8E8"/>
                            </a:solidFill>
                          </a:ln>
                          <a:latin typeface="微软雅黑" pitchFamily="34" charset="-122"/>
                          <a:ea typeface="微软雅黑" pitchFamily="34" charset="-122"/>
                          <a:sym typeface="+mn-ea"/>
                        </a:rPr>
                        <a:t>W</a:t>
                      </a:r>
                      <a:endParaRPr lang="en-US" altLang="zh-CN" sz="2400" b="1">
                        <a:ln>
                          <a:solidFill>
                            <a:srgbClr val="E8E8E8"/>
                          </a:solidFill>
                        </a:ln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T="45730" marB="4573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lumMod val="90000"/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lumMod val="90000"/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lumMod val="90000"/>
                            <a:tint val="23500"/>
                            <a:satMod val="160000"/>
                          </a:schemeClr>
                        </a:gs>
                      </a:gsLst>
                      <a:lin ang="81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 b="1">
                          <a:ln>
                            <a:solidFill>
                              <a:srgbClr val="E8E8E8"/>
                            </a:solidFill>
                          </a:ln>
                          <a:latin typeface="微软雅黑" pitchFamily="34" charset="-122"/>
                          <a:ea typeface="微软雅黑" pitchFamily="34" charset="-122"/>
                        </a:rPr>
                        <a:t>手电筒</a:t>
                      </a:r>
                    </a:p>
                  </a:txBody>
                  <a:tcPr marT="45730" marB="4573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lumMod val="90000"/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lumMod val="90000"/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lumMod val="90000"/>
                            <a:tint val="23500"/>
                            <a:satMod val="160000"/>
                          </a:schemeClr>
                        </a:gs>
                      </a:gsLst>
                      <a:lin ang="81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 b="1">
                          <a:ln>
                            <a:solidFill>
                              <a:srgbClr val="E8E8E8"/>
                            </a:solidFill>
                          </a:ln>
                          <a:latin typeface="微软雅黑" pitchFamily="34" charset="-122"/>
                          <a:ea typeface="微软雅黑" pitchFamily="34" charset="-122"/>
                        </a:rPr>
                        <a:t>约</a:t>
                      </a:r>
                      <a:r>
                        <a:rPr lang="en-US" altLang="zh-CN" sz="2400" b="1">
                          <a:ln>
                            <a:solidFill>
                              <a:srgbClr val="E8E8E8"/>
                            </a:solidFill>
                          </a:ln>
                          <a:latin typeface="微软雅黑" pitchFamily="34" charset="-122"/>
                          <a:ea typeface="微软雅黑" pitchFamily="34" charset="-122"/>
                        </a:rPr>
                        <a:t>0.5</a:t>
                      </a:r>
                      <a:r>
                        <a:rPr lang="en-US" altLang="zh-CN" sz="2400" b="1">
                          <a:ln>
                            <a:solidFill>
                              <a:srgbClr val="E8E8E8"/>
                            </a:solidFill>
                          </a:ln>
                          <a:latin typeface="微软雅黑" pitchFamily="34" charset="-122"/>
                          <a:ea typeface="微软雅黑" pitchFamily="34" charset="-122"/>
                          <a:sym typeface="+mn-ea"/>
                        </a:rPr>
                        <a:t>W</a:t>
                      </a:r>
                      <a:endParaRPr lang="en-US" altLang="zh-CN" sz="2400" b="1">
                        <a:ln>
                          <a:solidFill>
                            <a:srgbClr val="E8E8E8"/>
                          </a:solidFill>
                        </a:ln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T="45730" marB="4573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lumMod val="90000"/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lumMod val="90000"/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lumMod val="90000"/>
                            <a:tint val="23500"/>
                            <a:satMod val="160000"/>
                          </a:schemeClr>
                        </a:gs>
                      </a:gsLst>
                      <a:lin ang="8100000" scaled="1"/>
                      <a:tileRect/>
                    </a:gradFill>
                  </a:tcPr>
                </a:tc>
              </a:tr>
              <a:tr h="596389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 b="1" dirty="0">
                          <a:ln>
                            <a:solidFill>
                              <a:srgbClr val="E8E8E8"/>
                            </a:solidFill>
                          </a:ln>
                          <a:latin typeface="微软雅黑" pitchFamily="34" charset="-122"/>
                          <a:ea typeface="微软雅黑" pitchFamily="34" charset="-122"/>
                        </a:rPr>
                        <a:t>电吹风机</a:t>
                      </a:r>
                    </a:p>
                  </a:txBody>
                  <a:tcPr marT="45730" marB="4573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lumMod val="90000"/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lumMod val="90000"/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lumMod val="90000"/>
                            <a:tint val="23500"/>
                            <a:satMod val="160000"/>
                          </a:schemeClr>
                        </a:gs>
                      </a:gsLst>
                      <a:lin ang="81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 b="1" dirty="0">
                          <a:ln>
                            <a:solidFill>
                              <a:srgbClr val="E8E8E8"/>
                            </a:solidFill>
                          </a:ln>
                          <a:latin typeface="微软雅黑" pitchFamily="34" charset="-122"/>
                          <a:ea typeface="微软雅黑" pitchFamily="34" charset="-122"/>
                        </a:rPr>
                        <a:t>约</a:t>
                      </a:r>
                      <a:r>
                        <a:rPr lang="en-US" altLang="zh-CN" sz="2400" b="1" dirty="0">
                          <a:ln>
                            <a:solidFill>
                              <a:srgbClr val="E8E8E8"/>
                            </a:solidFill>
                          </a:ln>
                          <a:latin typeface="微软雅黑" pitchFamily="34" charset="-122"/>
                          <a:ea typeface="微软雅黑" pitchFamily="34" charset="-122"/>
                        </a:rPr>
                        <a:t>500</a:t>
                      </a:r>
                      <a:r>
                        <a:rPr lang="en-US" altLang="zh-CN" sz="2400" b="1" dirty="0">
                          <a:ln>
                            <a:solidFill>
                              <a:srgbClr val="E8E8E8"/>
                            </a:solidFill>
                          </a:ln>
                          <a:latin typeface="微软雅黑" pitchFamily="34" charset="-122"/>
                          <a:ea typeface="微软雅黑" pitchFamily="34" charset="-122"/>
                          <a:sym typeface="+mn-ea"/>
                        </a:rPr>
                        <a:t>W</a:t>
                      </a:r>
                      <a:endParaRPr lang="en-US" altLang="zh-CN" sz="2400" b="1" dirty="0">
                        <a:ln>
                          <a:solidFill>
                            <a:srgbClr val="E8E8E8"/>
                          </a:solidFill>
                        </a:ln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T="45730" marB="4573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lumMod val="90000"/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lumMod val="90000"/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lumMod val="90000"/>
                            <a:tint val="23500"/>
                            <a:satMod val="160000"/>
                          </a:schemeClr>
                        </a:gs>
                      </a:gsLst>
                      <a:lin ang="81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 b="1">
                          <a:ln>
                            <a:solidFill>
                              <a:srgbClr val="E8E8E8"/>
                            </a:solidFill>
                          </a:ln>
                          <a:latin typeface="微软雅黑" pitchFamily="34" charset="-122"/>
                          <a:ea typeface="微软雅黑" pitchFamily="34" charset="-122"/>
                        </a:rPr>
                        <a:t>计算器</a:t>
                      </a:r>
                    </a:p>
                  </a:txBody>
                  <a:tcPr marT="45730" marB="4573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lumMod val="90000"/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lumMod val="90000"/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lumMod val="90000"/>
                            <a:tint val="23500"/>
                            <a:satMod val="160000"/>
                          </a:schemeClr>
                        </a:gs>
                      </a:gsLst>
                      <a:lin ang="81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 b="1">
                          <a:ln>
                            <a:solidFill>
                              <a:srgbClr val="E8E8E8"/>
                            </a:solidFill>
                          </a:ln>
                          <a:latin typeface="微软雅黑" pitchFamily="34" charset="-122"/>
                          <a:ea typeface="微软雅黑" pitchFamily="34" charset="-122"/>
                          <a:sym typeface="+mn-ea"/>
                        </a:rPr>
                        <a:t>约</a:t>
                      </a:r>
                      <a:r>
                        <a:rPr lang="en-US" altLang="zh-CN" sz="2400" b="1">
                          <a:ln>
                            <a:solidFill>
                              <a:srgbClr val="E8E8E8"/>
                            </a:solidFill>
                          </a:ln>
                          <a:latin typeface="微软雅黑" pitchFamily="34" charset="-122"/>
                          <a:ea typeface="微软雅黑" pitchFamily="34" charset="-122"/>
                          <a:sym typeface="+mn-ea"/>
                        </a:rPr>
                        <a:t>0.5mW</a:t>
                      </a:r>
                      <a:endParaRPr lang="zh-CN" altLang="en-US" sz="2400" b="1">
                        <a:ln>
                          <a:solidFill>
                            <a:srgbClr val="E8E8E8"/>
                          </a:solidFill>
                        </a:ln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T="45730" marB="4573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lumMod val="90000"/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lumMod val="90000"/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lumMod val="90000"/>
                            <a:tint val="23500"/>
                            <a:satMod val="160000"/>
                          </a:schemeClr>
                        </a:gs>
                      </a:gsLst>
                      <a:lin ang="8100000" scaled="1"/>
                      <a:tileRect/>
                    </a:gradFill>
                  </a:tcPr>
                </a:tc>
              </a:tr>
              <a:tr h="596389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 b="1">
                          <a:ln>
                            <a:solidFill>
                              <a:srgbClr val="E8E8E8"/>
                            </a:solidFill>
                          </a:ln>
                          <a:latin typeface="微软雅黑" pitchFamily="34" charset="-122"/>
                          <a:ea typeface="微软雅黑" pitchFamily="34" charset="-122"/>
                        </a:rPr>
                        <a:t>台式计算机</a:t>
                      </a:r>
                    </a:p>
                  </a:txBody>
                  <a:tcPr marT="45730" marB="4573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lumMod val="90000"/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lumMod val="90000"/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lumMod val="90000"/>
                            <a:tint val="23500"/>
                            <a:satMod val="160000"/>
                          </a:schemeClr>
                        </a:gs>
                      </a:gsLst>
                      <a:lin ang="81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 b="1" dirty="0">
                          <a:ln>
                            <a:solidFill>
                              <a:srgbClr val="E8E8E8"/>
                            </a:solidFill>
                          </a:ln>
                          <a:latin typeface="微软雅黑" pitchFamily="34" charset="-122"/>
                          <a:ea typeface="微软雅黑" pitchFamily="34" charset="-122"/>
                        </a:rPr>
                        <a:t>约</a:t>
                      </a:r>
                      <a:r>
                        <a:rPr lang="en-US" altLang="zh-CN" sz="2400" b="1" dirty="0">
                          <a:ln>
                            <a:solidFill>
                              <a:srgbClr val="E8E8E8"/>
                            </a:solidFill>
                          </a:ln>
                          <a:latin typeface="微软雅黑" pitchFamily="34" charset="-122"/>
                          <a:ea typeface="微软雅黑" pitchFamily="34" charset="-122"/>
                        </a:rPr>
                        <a:t>200</a:t>
                      </a:r>
                      <a:r>
                        <a:rPr lang="en-US" altLang="zh-CN" sz="2400" b="1" dirty="0">
                          <a:ln>
                            <a:solidFill>
                              <a:srgbClr val="E8E8E8"/>
                            </a:solidFill>
                          </a:ln>
                          <a:latin typeface="微软雅黑" pitchFamily="34" charset="-122"/>
                          <a:ea typeface="微软雅黑" pitchFamily="34" charset="-122"/>
                          <a:sym typeface="+mn-ea"/>
                        </a:rPr>
                        <a:t>W</a:t>
                      </a:r>
                      <a:endParaRPr lang="en-US" altLang="zh-CN" sz="2400" b="1" dirty="0">
                        <a:ln>
                          <a:solidFill>
                            <a:srgbClr val="E8E8E8"/>
                          </a:solidFill>
                        </a:ln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T="45730" marB="4573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lumMod val="90000"/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lumMod val="90000"/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lumMod val="90000"/>
                            <a:tint val="23500"/>
                            <a:satMod val="160000"/>
                          </a:schemeClr>
                        </a:gs>
                      </a:gsLst>
                      <a:lin ang="81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 b="1" dirty="0">
                          <a:ln>
                            <a:solidFill>
                              <a:srgbClr val="E8E8E8"/>
                            </a:solidFill>
                          </a:ln>
                          <a:latin typeface="微软雅黑" pitchFamily="34" charset="-122"/>
                          <a:ea typeface="微软雅黑" pitchFamily="34" charset="-122"/>
                        </a:rPr>
                        <a:t>电子表</a:t>
                      </a:r>
                    </a:p>
                  </a:txBody>
                  <a:tcPr marT="45730" marB="4573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lumMod val="90000"/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lumMod val="90000"/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lumMod val="90000"/>
                            <a:tint val="23500"/>
                            <a:satMod val="160000"/>
                          </a:schemeClr>
                        </a:gs>
                      </a:gsLst>
                      <a:lin ang="81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 b="1" dirty="0">
                          <a:ln>
                            <a:solidFill>
                              <a:srgbClr val="E8E8E8"/>
                            </a:solidFill>
                          </a:ln>
                          <a:latin typeface="微软雅黑" pitchFamily="34" charset="-122"/>
                          <a:ea typeface="微软雅黑" pitchFamily="34" charset="-122"/>
                          <a:sym typeface="+mn-ea"/>
                        </a:rPr>
                        <a:t>约</a:t>
                      </a:r>
                      <a:r>
                        <a:rPr lang="en-US" altLang="zh-CN" sz="2400" b="1" dirty="0">
                          <a:ln>
                            <a:solidFill>
                              <a:srgbClr val="E8E8E8"/>
                            </a:solidFill>
                          </a:ln>
                          <a:latin typeface="微软雅黑" pitchFamily="34" charset="-122"/>
                          <a:ea typeface="微软雅黑" pitchFamily="34" charset="-122"/>
                          <a:sym typeface="+mn-ea"/>
                        </a:rPr>
                        <a:t>0.01mW</a:t>
                      </a:r>
                      <a:endParaRPr lang="zh-CN" altLang="en-US" sz="2400" b="1" dirty="0">
                        <a:ln>
                          <a:solidFill>
                            <a:srgbClr val="E8E8E8"/>
                          </a:solidFill>
                        </a:ln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T="45730" marB="4573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lumMod val="90000"/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lumMod val="90000"/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lumMod val="90000"/>
                            <a:tint val="23500"/>
                            <a:satMod val="160000"/>
                          </a:schemeClr>
                        </a:gs>
                      </a:gsLst>
                      <a:lin ang="8100000" scaled="1"/>
                      <a:tileRect/>
                    </a:gradFill>
                  </a:tcPr>
                </a:tc>
              </a:tr>
            </a:tbl>
          </a:graphicData>
        </a:graphic>
      </p:graphicFrame>
      <p:grpSp>
        <p:nvGrpSpPr>
          <p:cNvPr id="5" name="组合 19487"/>
          <p:cNvGrpSpPr>
            <a:grpSpLocks/>
          </p:cNvGrpSpPr>
          <p:nvPr/>
        </p:nvGrpSpPr>
        <p:grpSpPr bwMode="auto">
          <a:xfrm>
            <a:off x="364065" y="322615"/>
            <a:ext cx="1755083" cy="668337"/>
            <a:chOff x="0" y="21"/>
            <a:chExt cx="1200" cy="555"/>
          </a:xfrm>
        </p:grpSpPr>
        <p:sp>
          <p:nvSpPr>
            <p:cNvPr id="6" name="流程图: 合并 19488"/>
            <p:cNvSpPr>
              <a:spLocks noChangeArrowheads="1"/>
            </p:cNvSpPr>
            <p:nvPr/>
          </p:nvSpPr>
          <p:spPr bwMode="auto">
            <a:xfrm>
              <a:off x="0" y="48"/>
              <a:ext cx="1200" cy="528"/>
            </a:xfrm>
            <a:prstGeom prst="flowChartMerge">
              <a:avLst/>
            </a:prstGeom>
            <a:gradFill rotWithShape="0">
              <a:gsLst>
                <a:gs pos="0">
                  <a:srgbClr val="99CCFF"/>
                </a:gs>
                <a:gs pos="100000">
                  <a:schemeClr val="accent1"/>
                </a:gs>
              </a:gsLst>
              <a:lin ang="5400000" scaled="1"/>
            </a:gradFill>
            <a:ln>
              <a:noFill/>
            </a:ln>
            <a:effectLst>
              <a:outerShdw dist="35921" dir="2700000" algn="ctr" rotWithShape="0">
                <a:schemeClr val="bg2"/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" name="文本框 19489"/>
            <p:cNvSpPr txBox="1">
              <a:spLocks noChangeArrowheads="1"/>
            </p:cNvSpPr>
            <p:nvPr/>
          </p:nvSpPr>
          <p:spPr bwMode="auto">
            <a:xfrm>
              <a:off x="241" y="21"/>
              <a:ext cx="887" cy="3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0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0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0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0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400" b="0" dirty="0">
                  <a:latin typeface="微软雅黑" pitchFamily="34" charset="-122"/>
                  <a:ea typeface="微软雅黑" pitchFamily="34" charset="-122"/>
                </a:rPr>
                <a:t>小资料</a:t>
              </a:r>
            </a:p>
          </p:txBody>
        </p:sp>
      </p:grpSp>
      <p:sp>
        <p:nvSpPr>
          <p:cNvPr id="8" name="文本框 2"/>
          <p:cNvSpPr txBox="1">
            <a:spLocks noChangeArrowheads="1"/>
          </p:cNvSpPr>
          <p:nvPr/>
        </p:nvSpPr>
        <p:spPr bwMode="auto">
          <a:xfrm>
            <a:off x="3112395" y="673040"/>
            <a:ext cx="28416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0" dirty="0">
                <a:latin typeface="微软雅黑" pitchFamily="34" charset="-122"/>
                <a:ea typeface="微软雅黑" pitchFamily="34" charset="-122"/>
              </a:rPr>
              <a:t>用电器的电功率</a:t>
            </a:r>
          </a:p>
        </p:txBody>
      </p:sp>
    </p:spTree>
    <p:extLst>
      <p:ext uri="{BB962C8B-B14F-4D97-AF65-F5344CB8AC3E}">
        <p14:creationId xmlns:p14="http://schemas.microsoft.com/office/powerpoint/2010/main" val="3134868111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2F2F2"/>
      </a:lt1>
      <a:dk2>
        <a:srgbClr val="A7A7A7"/>
      </a:dk2>
      <a:lt2>
        <a:srgbClr val="535353"/>
      </a:lt2>
      <a:accent1>
        <a:srgbClr val="BBE0E3"/>
      </a:accent1>
      <a:accent2>
        <a:srgbClr val="333399"/>
      </a:accent2>
      <a:accent3>
        <a:srgbClr val="8F8F8F"/>
      </a:accent3>
      <a:accent4>
        <a:srgbClr val="707070"/>
      </a:accent4>
      <a:accent5>
        <a:srgbClr val="DAEDEF"/>
      </a:accent5>
      <a:accent6>
        <a:srgbClr val="2D2D8A"/>
      </a:accent6>
      <a:hlink>
        <a:srgbClr val="0000FF"/>
      </a:hlink>
      <a:folHlink>
        <a:srgbClr val="FF00FF"/>
      </a:folHlink>
    </a:clrScheme>
    <a:fontScheme name="Default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微软雅黑" panose="020B0502040204020203" charset="-122"/>
            <a:ea typeface="微软雅黑" panose="020B0502040204020203" charset="-122"/>
            <a:cs typeface="微软雅黑" panose="020B0502040204020203" charset="-122"/>
            <a:sym typeface="微软雅黑" panose="020B0502040204020203" charset="-122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Arial" panose="020B0706020202030204"/>
            <a:ea typeface="Arial" panose="020B0706020202030204"/>
            <a:cs typeface="Arial" panose="020B0706020202030204"/>
            <a:sym typeface="Arial" panose="020B0706020202030204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BBE0E3"/>
      </a:accent1>
      <a:accent2>
        <a:srgbClr val="333399"/>
      </a:accent2>
      <a:accent3>
        <a:srgbClr val="8F8F8F"/>
      </a:accent3>
      <a:accent4>
        <a:srgbClr val="707070"/>
      </a:accent4>
      <a:accent5>
        <a:srgbClr val="DAEDEF"/>
      </a:accent5>
      <a:accent6>
        <a:srgbClr val="2D2D8A"/>
      </a:accent6>
      <a:hlink>
        <a:srgbClr val="0000FF"/>
      </a:hlink>
      <a:folHlink>
        <a:srgbClr val="FF00FF"/>
      </a:folHlink>
    </a:clrScheme>
    <a:fontScheme name="Default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微软雅黑" panose="020B0502040204020203" charset="-122"/>
            <a:ea typeface="微软雅黑" panose="020B0502040204020203" charset="-122"/>
            <a:cs typeface="微软雅黑" panose="020B0502040204020203" charset="-122"/>
            <a:sym typeface="微软雅黑" panose="020B0502040204020203" charset="-122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Arial" panose="020B0706020202030204"/>
            <a:ea typeface="Arial" panose="020B0706020202030204"/>
            <a:cs typeface="Arial" panose="020B0706020202030204"/>
            <a:sym typeface="Arial" panose="020B0706020202030204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744</TotalTime>
  <Words>1091</Words>
  <Application>Microsoft Office PowerPoint</Application>
  <PresentationFormat>自定义</PresentationFormat>
  <Paragraphs>209</Paragraphs>
  <Slides>19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19</vt:i4>
      </vt:variant>
    </vt:vector>
  </HeadingPairs>
  <TitlesOfParts>
    <vt:vector size="22" baseType="lpstr">
      <vt:lpstr>Default</vt:lpstr>
      <vt:lpstr>Equation</vt:lpstr>
      <vt:lpstr>BMP 图象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zxxk</dc:creator>
  <cp:lastModifiedBy>User</cp:lastModifiedBy>
  <cp:revision>81</cp:revision>
  <dcterms:created xsi:type="dcterms:W3CDTF">2019-04-02T02:49:40Z</dcterms:created>
  <dcterms:modified xsi:type="dcterms:W3CDTF">2019-12-30T12:00:38Z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2052-2.5.0.931</vt:lpwstr>
  </property>
</Properties>
</file>